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4"/>
  </p:sldMasterIdLst>
  <p:notesMasterIdLst>
    <p:notesMasterId r:id="rId8"/>
  </p:notesMasterIdLst>
  <p:handoutMasterIdLst>
    <p:handoutMasterId r:id="rId9"/>
  </p:handoutMasterIdLst>
  <p:sldIdLst>
    <p:sldId id="2943" r:id="rId5"/>
    <p:sldId id="2949" r:id="rId6"/>
    <p:sldId id="289" r:id="rId7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DFDS" panose="00000500000000000000" pitchFamily="2" charset="0"/>
      <p:regular r:id="rId14"/>
      <p:bold r:id="rId15"/>
      <p: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97">
          <p15:clr>
            <a:srgbClr val="A4A3A4"/>
          </p15:clr>
        </p15:guide>
        <p15:guide id="4" orient="horz" pos="776">
          <p15:clr>
            <a:srgbClr val="A4A3A4"/>
          </p15:clr>
        </p15:guide>
        <p15:guide id="5" orient="horz" pos="4123">
          <p15:clr>
            <a:srgbClr val="A4A3A4"/>
          </p15:clr>
        </p15:guide>
        <p15:guide id="6" orient="horz" pos="3876">
          <p15:clr>
            <a:srgbClr val="A4A3A4"/>
          </p15:clr>
        </p15:guide>
        <p15:guide id="7" pos="233">
          <p15:clr>
            <a:srgbClr val="A4A3A4"/>
          </p15:clr>
        </p15:guide>
        <p15:guide id="8" pos="74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45"/>
    <a:srgbClr val="44546A"/>
    <a:srgbClr val="4D6B7D"/>
    <a:srgbClr val="FFE8D2"/>
    <a:srgbClr val="ABD3F2"/>
    <a:srgbClr val="99B9CC"/>
    <a:srgbClr val="FFD1A5"/>
    <a:srgbClr val="80B7E4"/>
    <a:srgbClr val="6696B3"/>
    <a:srgbClr val="FDB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C83628-7C9E-4C4E-8BDF-208AC1A4A3F2}" v="14" dt="2021-02-22T08:51:34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>
        <p:guide orient="horz" pos="2160"/>
        <p:guide pos="3840"/>
        <p:guide orient="horz" pos="97"/>
        <p:guide orient="horz" pos="776"/>
        <p:guide orient="horz" pos="4123"/>
        <p:guide orient="horz" pos="3876"/>
        <p:guide pos="233"/>
        <p:guide pos="745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0F470-726F-426E-889A-8E92A4693460}" type="datetimeFigureOut">
              <a:rPr lang="en-GB" smtClean="0"/>
              <a:t>22/02/2021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878E9-47B1-4362-B238-A547D75475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84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D72A38B-F9FA-4036-A084-652409E98F08}" type="datetimeFigureOut">
              <a:rPr lang="en-GB" smtClean="0"/>
              <a:pPr/>
              <a:t>22/02/2021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9436F85-577F-4A92-A47F-D540A2BCC8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616DBF35-277C-4C8F-BD3A-91FADC8C8B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58" progId="TCLayout.ActiveDocument.1">
                  <p:embed/>
                </p:oleObj>
              </mc:Choice>
              <mc:Fallback>
                <p:oleObj name="think-cell Slide" r:id="rId4" imgW="359" imgH="358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616DBF35-277C-4C8F-BD3A-91FADC8C8B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D2231060-97A6-4A4B-8D9C-6B973FA66E6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en-GB" sz="6000" b="0" i="0" baseline="0">
              <a:solidFill>
                <a:schemeClr val="bg1"/>
              </a:solidFill>
              <a:latin typeface="DFDS" panose="00000500000000000000" pitchFamily="2" charset="0"/>
              <a:ea typeface="+mj-ea"/>
              <a:cs typeface="+mj-cs"/>
              <a:sym typeface="DFDS" panose="00000500000000000000" pitchFamily="2" charset="0"/>
            </a:endParaRPr>
          </a:p>
        </p:txBody>
      </p:sp>
      <p:pic>
        <p:nvPicPr>
          <p:cNvPr id="8" name="Picture 7" descr="A large ship in a body of water&#10;&#10;Description automatically generated">
            <a:extLst>
              <a:ext uri="{FF2B5EF4-FFF2-40B4-BE49-F238E27FC236}">
                <a16:creationId xmlns:a16="http://schemas.microsoft.com/office/drawing/2014/main" id="{193745FF-60CE-4873-9F5A-639B83B9C0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14667"/>
          <a:stretch/>
        </p:blipFill>
        <p:spPr>
          <a:xfrm>
            <a:off x="3756344" y="218281"/>
            <a:ext cx="8217374" cy="64198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5376A01-1BA3-4730-A46A-FE740FEC45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95"/>
            <a:ext cx="12192000" cy="6857999"/>
          </a:xfrm>
          <a:prstGeom prst="rect">
            <a:avLst/>
          </a:prstGeom>
        </p:spPr>
      </p:pic>
      <p:sp>
        <p:nvSpPr>
          <p:cNvPr id="27" name="Picture Placeholder 49">
            <a:extLst>
              <a:ext uri="{FF2B5EF4-FFF2-40B4-BE49-F238E27FC236}">
                <a16:creationId xmlns:a16="http://schemas.microsoft.com/office/drawing/2014/main" id="{568B4A00-CFC1-4987-A659-1CBC9E43B1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218282" y="218281"/>
            <a:ext cx="11755436" cy="6419849"/>
          </a:xfrm>
          <a:custGeom>
            <a:avLst/>
            <a:gdLst>
              <a:gd name="connsiteX0" fmla="*/ 0 w 11755436"/>
              <a:gd name="connsiteY0" fmla="*/ 0 h 6419849"/>
              <a:gd name="connsiteX1" fmla="*/ 11755436 w 11755436"/>
              <a:gd name="connsiteY1" fmla="*/ 0 h 6419849"/>
              <a:gd name="connsiteX2" fmla="*/ 11755436 w 11755436"/>
              <a:gd name="connsiteY2" fmla="*/ 5529261 h 6419849"/>
              <a:gd name="connsiteX3" fmla="*/ 10334057 w 11755436"/>
              <a:gd name="connsiteY3" fmla="*/ 5529261 h 6419849"/>
              <a:gd name="connsiteX4" fmla="*/ 9807737 w 11755436"/>
              <a:gd name="connsiteY4" fmla="*/ 6419849 h 6419849"/>
              <a:gd name="connsiteX5" fmla="*/ 0 w 11755436"/>
              <a:gd name="connsiteY5" fmla="*/ 6419849 h 641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5436" h="6419849">
                <a:moveTo>
                  <a:pt x="0" y="0"/>
                </a:moveTo>
                <a:lnTo>
                  <a:pt x="11755436" y="0"/>
                </a:lnTo>
                <a:lnTo>
                  <a:pt x="11755436" y="5529261"/>
                </a:lnTo>
                <a:lnTo>
                  <a:pt x="10334057" y="5529261"/>
                </a:lnTo>
                <a:lnTo>
                  <a:pt x="9807737" y="6419849"/>
                </a:lnTo>
                <a:lnTo>
                  <a:pt x="0" y="6419849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2808000" anchor="b">
            <a:noAutofit/>
          </a:bodyPr>
          <a:lstStyle>
            <a:lvl1pPr marL="0" indent="0" algn="ctr">
              <a:buNone/>
              <a:defRPr sz="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8" name="Picture 27" descr="A close up of a sign&#10;&#10;Description automatically generated">
            <a:extLst>
              <a:ext uri="{FF2B5EF4-FFF2-40B4-BE49-F238E27FC236}">
                <a16:creationId xmlns:a16="http://schemas.microsoft.com/office/drawing/2014/main" id="{8BBE9CC9-C2F8-4065-9369-F387DC1BE2C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98539" y="5957887"/>
            <a:ext cx="1357889" cy="4691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D3E53E-15BB-410F-84DC-A4E767EAC5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442913" y="1116806"/>
            <a:ext cx="5720143" cy="1791494"/>
          </a:xfrm>
        </p:spPr>
        <p:txBody>
          <a:bodyPr anchor="t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 </a:t>
            </a:r>
            <a:br>
              <a:rPr lang="en-GB"/>
            </a:br>
            <a:r>
              <a:rPr lang="en-GB"/>
              <a:t>- max 2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22EC-38A5-403F-83E6-ABDC3CB844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42913" y="3209318"/>
            <a:ext cx="4970335" cy="249299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date &amp; author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F0C848-94FD-442C-838B-C222A10824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2913" y="2931506"/>
            <a:ext cx="5720143" cy="2778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DFDS" panose="00000500000000000000" pitchFamily="2" charset="0"/>
              <a:buNone/>
              <a:tabLst/>
              <a:defRPr sz="1800" b="1">
                <a:solidFill>
                  <a:schemeClr val="accent3"/>
                </a:solidFill>
              </a:defRPr>
            </a:lvl1pPr>
            <a:lvl2pPr marL="0" indent="0">
              <a:buNone/>
              <a:defRPr sz="1800" b="1">
                <a:solidFill>
                  <a:schemeClr val="accent3"/>
                </a:solidFill>
              </a:defRPr>
            </a:lvl2pPr>
            <a:lvl3pPr marL="0" indent="0">
              <a:buNone/>
              <a:defRPr sz="1800" b="1">
                <a:solidFill>
                  <a:schemeClr val="accent3"/>
                </a:solidFill>
              </a:defRPr>
            </a:lvl3pPr>
            <a:lvl4pPr marL="0" indent="0">
              <a:buNone/>
              <a:defRPr sz="1800" b="1">
                <a:solidFill>
                  <a:schemeClr val="accent3"/>
                </a:solidFill>
              </a:defRPr>
            </a:lvl4pPr>
            <a:lvl5pPr marL="0" indent="0">
              <a:buNone/>
              <a:defRPr sz="1800" b="1">
                <a:solidFill>
                  <a:schemeClr val="accent3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DFDS" panose="00000500000000000000" pitchFamily="2" charset="0"/>
              <a:buNone/>
              <a:tabLst/>
              <a:defRPr/>
            </a:pPr>
            <a:r>
              <a:rPr lang="en-GB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00401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Standard Ra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25376A01-1BA3-4730-A46A-FE740FEC45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8" name="Picture 27" descr="A close up of a sign&#10;&#10;Description automatically generated">
            <a:extLst>
              <a:ext uri="{FF2B5EF4-FFF2-40B4-BE49-F238E27FC236}">
                <a16:creationId xmlns:a16="http://schemas.microsoft.com/office/drawing/2014/main" id="{8BBE9CC9-C2F8-4065-9369-F387DC1BE2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8539" y="5957887"/>
            <a:ext cx="1357889" cy="469107"/>
          </a:xfrm>
          <a:prstGeom prst="rect">
            <a:avLst/>
          </a:prstGeom>
        </p:spPr>
      </p:pic>
      <p:sp>
        <p:nvSpPr>
          <p:cNvPr id="27" name="Picture Placeholder 49">
            <a:extLst>
              <a:ext uri="{FF2B5EF4-FFF2-40B4-BE49-F238E27FC236}">
                <a16:creationId xmlns:a16="http://schemas.microsoft.com/office/drawing/2014/main" id="{568B4A00-CFC1-4987-A659-1CBC9E43B1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222251" y="209550"/>
            <a:ext cx="11755436" cy="6419849"/>
          </a:xfrm>
          <a:custGeom>
            <a:avLst/>
            <a:gdLst>
              <a:gd name="connsiteX0" fmla="*/ 0 w 11755436"/>
              <a:gd name="connsiteY0" fmla="*/ 0 h 6419849"/>
              <a:gd name="connsiteX1" fmla="*/ 11755436 w 11755436"/>
              <a:gd name="connsiteY1" fmla="*/ 0 h 6419849"/>
              <a:gd name="connsiteX2" fmla="*/ 11755436 w 11755436"/>
              <a:gd name="connsiteY2" fmla="*/ 5529261 h 6419849"/>
              <a:gd name="connsiteX3" fmla="*/ 10334057 w 11755436"/>
              <a:gd name="connsiteY3" fmla="*/ 5529261 h 6419849"/>
              <a:gd name="connsiteX4" fmla="*/ 9807737 w 11755436"/>
              <a:gd name="connsiteY4" fmla="*/ 6419849 h 6419849"/>
              <a:gd name="connsiteX5" fmla="*/ 0 w 11755436"/>
              <a:gd name="connsiteY5" fmla="*/ 6419849 h 641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5436" h="6419849">
                <a:moveTo>
                  <a:pt x="0" y="0"/>
                </a:moveTo>
                <a:lnTo>
                  <a:pt x="11755436" y="0"/>
                </a:lnTo>
                <a:lnTo>
                  <a:pt x="11755436" y="5529261"/>
                </a:lnTo>
                <a:lnTo>
                  <a:pt x="10334057" y="5529261"/>
                </a:lnTo>
                <a:lnTo>
                  <a:pt x="9807737" y="6419849"/>
                </a:lnTo>
                <a:lnTo>
                  <a:pt x="0" y="6419849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2808000" anchor="b">
            <a:noAutofit/>
          </a:bodyPr>
          <a:lstStyle>
            <a:lvl1pPr marL="0" indent="0" algn="ctr">
              <a:buNone/>
              <a:defRPr sz="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605AB99C-CBB9-4429-B06B-09C293E43B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222251" y="209550"/>
            <a:ext cx="11755436" cy="6419849"/>
          </a:xfrm>
          <a:custGeom>
            <a:avLst/>
            <a:gdLst>
              <a:gd name="connsiteX0" fmla="*/ 0 w 11755436"/>
              <a:gd name="connsiteY0" fmla="*/ 0 h 6419849"/>
              <a:gd name="connsiteX1" fmla="*/ 11755436 w 11755436"/>
              <a:gd name="connsiteY1" fmla="*/ 0 h 6419849"/>
              <a:gd name="connsiteX2" fmla="*/ 11755436 w 11755436"/>
              <a:gd name="connsiteY2" fmla="*/ 5529261 h 6419849"/>
              <a:gd name="connsiteX3" fmla="*/ 10334057 w 11755436"/>
              <a:gd name="connsiteY3" fmla="*/ 5529261 h 6419849"/>
              <a:gd name="connsiteX4" fmla="*/ 9807737 w 11755436"/>
              <a:gd name="connsiteY4" fmla="*/ 6419849 h 6419849"/>
              <a:gd name="connsiteX5" fmla="*/ 0 w 11755436"/>
              <a:gd name="connsiteY5" fmla="*/ 6419849 h 641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5436" h="6419849">
                <a:moveTo>
                  <a:pt x="0" y="0"/>
                </a:moveTo>
                <a:lnTo>
                  <a:pt x="11755436" y="0"/>
                </a:lnTo>
                <a:lnTo>
                  <a:pt x="11755436" y="5529261"/>
                </a:lnTo>
                <a:lnTo>
                  <a:pt x="10334057" y="5529261"/>
                </a:lnTo>
                <a:lnTo>
                  <a:pt x="9807737" y="6419849"/>
                </a:lnTo>
                <a:lnTo>
                  <a:pt x="0" y="6419849"/>
                </a:lnTo>
                <a:close/>
              </a:path>
            </a:pathLst>
          </a:custGeom>
          <a:noFill/>
        </p:spPr>
        <p:txBody>
          <a:bodyPr wrap="square" tIns="2808000" anchor="b">
            <a:noAutofit/>
          </a:bodyPr>
          <a:lstStyle>
            <a:lvl1pPr marL="0" indent="0" algn="ctr">
              <a:buNone/>
              <a:defRPr sz="10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E53E-15BB-410F-84DC-A4E767EAC5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442913" y="1116806"/>
            <a:ext cx="5720143" cy="1791494"/>
          </a:xfrm>
        </p:spPr>
        <p:txBody>
          <a:bodyPr anchor="t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 </a:t>
            </a:r>
            <a:br>
              <a:rPr lang="en-GB"/>
            </a:br>
            <a:r>
              <a:rPr lang="en-GB"/>
              <a:t>- max 2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22EC-38A5-403F-83E6-ABDC3CB844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42913" y="3209132"/>
            <a:ext cx="4970335" cy="249299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F0C848-94FD-442C-838B-C222A10824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2913" y="2924174"/>
            <a:ext cx="5720143" cy="2778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DFDS" panose="00000500000000000000" pitchFamily="2" charset="0"/>
              <a:buNone/>
              <a:tabLst/>
              <a:defRPr sz="1800" b="1">
                <a:solidFill>
                  <a:schemeClr val="accent3"/>
                </a:solidFill>
              </a:defRPr>
            </a:lvl1pPr>
            <a:lvl2pPr marL="0" indent="0">
              <a:buNone/>
              <a:defRPr sz="1800" b="1">
                <a:solidFill>
                  <a:schemeClr val="accent3"/>
                </a:solidFill>
              </a:defRPr>
            </a:lvl2pPr>
            <a:lvl3pPr marL="0" indent="0">
              <a:buNone/>
              <a:defRPr sz="1800" b="1">
                <a:solidFill>
                  <a:schemeClr val="accent3"/>
                </a:solidFill>
              </a:defRPr>
            </a:lvl3pPr>
            <a:lvl4pPr marL="0" indent="0">
              <a:buNone/>
              <a:defRPr sz="1800" b="1">
                <a:solidFill>
                  <a:schemeClr val="accent3"/>
                </a:solidFill>
              </a:defRPr>
            </a:lvl4pPr>
            <a:lvl5pPr marL="0" indent="0">
              <a:buNone/>
              <a:defRPr sz="1800" b="1">
                <a:solidFill>
                  <a:schemeClr val="accent3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DFDS" panose="00000500000000000000" pitchFamily="2" charset="0"/>
              <a:buNone/>
              <a:tabLst/>
              <a:defRPr/>
            </a:pPr>
            <a:r>
              <a:rPr lang="en-GB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241244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293F-C27C-487B-9F96-75B20B279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2913" y="538164"/>
            <a:ext cx="11306175" cy="56730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 – max 2 lines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F83C2-285A-41EB-8518-70FC927B4E9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E4D93EC-8002-4251-B1D8-10B9C391DC53}" type="datetime1">
              <a:rPr lang="en-GB" smtClean="0"/>
              <a:t>22/02/2021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7C908-E999-44AA-86C2-414F54268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36BB336-FA68-49FA-BBEA-E84209724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34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21A50B1-019B-4A96-9D60-6A39C8D5C92F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442913" y="1446663"/>
            <a:ext cx="11306175" cy="4509637"/>
          </a:xfrm>
          <a:custGeom>
            <a:avLst/>
            <a:gdLst>
              <a:gd name="connsiteX0" fmla="*/ 0 w 11306175"/>
              <a:gd name="connsiteY0" fmla="*/ 0 h 3870325"/>
              <a:gd name="connsiteX1" fmla="*/ 11306175 w 11306175"/>
              <a:gd name="connsiteY1" fmla="*/ 0 h 3870325"/>
              <a:gd name="connsiteX2" fmla="*/ 11306175 w 11306175"/>
              <a:gd name="connsiteY2" fmla="*/ 3438525 h 3870325"/>
              <a:gd name="connsiteX3" fmla="*/ 9396411 w 11306175"/>
              <a:gd name="connsiteY3" fmla="*/ 3438525 h 3870325"/>
              <a:gd name="connsiteX4" fmla="*/ 9396411 w 11306175"/>
              <a:gd name="connsiteY4" fmla="*/ 3870325 h 3870325"/>
              <a:gd name="connsiteX5" fmla="*/ 0 w 11306175"/>
              <a:gd name="connsiteY5" fmla="*/ 3870325 h 387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75" h="3870325">
                <a:moveTo>
                  <a:pt x="0" y="0"/>
                </a:moveTo>
                <a:lnTo>
                  <a:pt x="11306175" y="0"/>
                </a:lnTo>
                <a:lnTo>
                  <a:pt x="11306175" y="3438525"/>
                </a:lnTo>
                <a:lnTo>
                  <a:pt x="9396411" y="3438525"/>
                </a:lnTo>
                <a:lnTo>
                  <a:pt x="9396411" y="3870325"/>
                </a:lnTo>
                <a:lnTo>
                  <a:pt x="0" y="387032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F3DD1AC-E901-4638-95BC-190333609CA1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A80CD357-7489-46FB-B75F-06A0C4F5EAA7}" type="datetime1">
              <a:rPr lang="en-GB" smtClean="0"/>
              <a:t>22/02/2021</a:t>
            </a:fld>
            <a:endParaRPr lang="en-GB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34DD446-5AA0-4E17-9F2D-80DF913394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A36BB336-FA68-49FA-BBEA-E8420972406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282C4400-AED9-430A-8120-0CA58C989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2913" y="538164"/>
            <a:ext cx="11306175" cy="56730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 – max 2 lines</a:t>
            </a:r>
          </a:p>
        </p:txBody>
      </p:sp>
    </p:spTree>
    <p:extLst>
      <p:ext uri="{BB962C8B-B14F-4D97-AF65-F5344CB8AC3E}">
        <p14:creationId xmlns:p14="http://schemas.microsoft.com/office/powerpoint/2010/main" val="2315916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59B0F-0EAD-449B-A851-823C2FDBD2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442913" y="1446663"/>
            <a:ext cx="5437087" cy="45096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242EB9-3335-4916-84A3-E2BD57ED012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738A6CB-1A10-43CC-9691-1377CF2E3D2D}" type="datetime1">
              <a:rPr lang="en-GB" smtClean="0"/>
              <a:t>22/02/2021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345F3-3DE9-4B21-AA11-378E62D05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36BB336-FA68-49FA-BBEA-E8420972406D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EE82064-40D1-4C69-B3F6-FDFEBE63C0E6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 bwMode="gray">
          <a:xfrm>
            <a:off x="6312000" y="1446661"/>
            <a:ext cx="5437087" cy="4509639"/>
          </a:xfrm>
          <a:custGeom>
            <a:avLst/>
            <a:gdLst>
              <a:gd name="connsiteX0" fmla="*/ 0 w 5437087"/>
              <a:gd name="connsiteY0" fmla="*/ 0 h 2994025"/>
              <a:gd name="connsiteX1" fmla="*/ 5437087 w 5437087"/>
              <a:gd name="connsiteY1" fmla="*/ 0 h 2994025"/>
              <a:gd name="connsiteX2" fmla="*/ 5437087 w 5437087"/>
              <a:gd name="connsiteY2" fmla="*/ 2562225 h 2994025"/>
              <a:gd name="connsiteX3" fmla="*/ 3527324 w 5437087"/>
              <a:gd name="connsiteY3" fmla="*/ 2562225 h 2994025"/>
              <a:gd name="connsiteX4" fmla="*/ 3527324 w 5437087"/>
              <a:gd name="connsiteY4" fmla="*/ 2994025 h 2994025"/>
              <a:gd name="connsiteX5" fmla="*/ 0 w 5437087"/>
              <a:gd name="connsiteY5" fmla="*/ 2994025 h 2994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37087" h="2994025">
                <a:moveTo>
                  <a:pt x="0" y="0"/>
                </a:moveTo>
                <a:lnTo>
                  <a:pt x="5437087" y="0"/>
                </a:lnTo>
                <a:lnTo>
                  <a:pt x="5437087" y="2562225"/>
                </a:lnTo>
                <a:lnTo>
                  <a:pt x="3527324" y="2562225"/>
                </a:lnTo>
                <a:lnTo>
                  <a:pt x="3527324" y="2994025"/>
                </a:lnTo>
                <a:lnTo>
                  <a:pt x="0" y="299402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7B3A0D-64FA-4392-9433-98CB91394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2913" y="538163"/>
            <a:ext cx="11306175" cy="54001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 – max 2 lines</a:t>
            </a:r>
          </a:p>
        </p:txBody>
      </p:sp>
    </p:spTree>
    <p:extLst>
      <p:ext uri="{BB962C8B-B14F-4D97-AF65-F5344CB8AC3E}">
        <p14:creationId xmlns:p14="http://schemas.microsoft.com/office/powerpoint/2010/main" val="4091798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1865">
          <p15:clr>
            <a:srgbClr val="FBAE40"/>
          </p15:clr>
        </p15:guide>
        <p15:guide id="3" pos="3704">
          <p15:clr>
            <a:srgbClr val="FBAE40"/>
          </p15:clr>
        </p15:guide>
        <p15:guide id="4" pos="397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59B0F-0EAD-449B-A851-823C2FDBD2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442913" y="1446663"/>
            <a:ext cx="5437087" cy="216999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242EB9-3335-4916-84A3-E2BD57ED012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738A6CB-1A10-43CC-9691-1377CF2E3D2D}" type="datetime1">
              <a:rPr lang="en-GB" smtClean="0"/>
              <a:t>22/02/2021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345F3-3DE9-4B21-AA11-378E62D05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36BB336-FA68-49FA-BBEA-E8420972406D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EE82064-40D1-4C69-B3F6-FDFEBE63C0E6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 bwMode="gray">
          <a:xfrm>
            <a:off x="6312000" y="3786306"/>
            <a:ext cx="5437087" cy="2169994"/>
          </a:xfrm>
          <a:custGeom>
            <a:avLst/>
            <a:gdLst>
              <a:gd name="connsiteX0" fmla="*/ 0 w 5437087"/>
              <a:gd name="connsiteY0" fmla="*/ 0 h 2994025"/>
              <a:gd name="connsiteX1" fmla="*/ 5437087 w 5437087"/>
              <a:gd name="connsiteY1" fmla="*/ 0 h 2994025"/>
              <a:gd name="connsiteX2" fmla="*/ 5437087 w 5437087"/>
              <a:gd name="connsiteY2" fmla="*/ 2562225 h 2994025"/>
              <a:gd name="connsiteX3" fmla="*/ 3527324 w 5437087"/>
              <a:gd name="connsiteY3" fmla="*/ 2562225 h 2994025"/>
              <a:gd name="connsiteX4" fmla="*/ 3527324 w 5437087"/>
              <a:gd name="connsiteY4" fmla="*/ 2994025 h 2994025"/>
              <a:gd name="connsiteX5" fmla="*/ 0 w 5437087"/>
              <a:gd name="connsiteY5" fmla="*/ 2994025 h 2994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37087" h="2994025">
                <a:moveTo>
                  <a:pt x="0" y="0"/>
                </a:moveTo>
                <a:lnTo>
                  <a:pt x="5437087" y="0"/>
                </a:lnTo>
                <a:lnTo>
                  <a:pt x="5437087" y="2562225"/>
                </a:lnTo>
                <a:lnTo>
                  <a:pt x="3527324" y="2562225"/>
                </a:lnTo>
                <a:lnTo>
                  <a:pt x="3527324" y="2994025"/>
                </a:lnTo>
                <a:lnTo>
                  <a:pt x="0" y="299402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7B3A0D-64FA-4392-9433-98CB91394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42913" y="538163"/>
            <a:ext cx="11306175" cy="54001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 – max 2 lines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9EC36D2-C20A-404D-B6E2-EA7E18013D0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 bwMode="gray">
          <a:xfrm>
            <a:off x="442913" y="3786306"/>
            <a:ext cx="5437087" cy="216999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A25A995-455D-43C8-84DB-8ABD714EB62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 bwMode="gray">
          <a:xfrm>
            <a:off x="6321099" y="1446663"/>
            <a:ext cx="5437087" cy="216999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87583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1865">
          <p15:clr>
            <a:srgbClr val="FBAE40"/>
          </p15:clr>
        </p15:guide>
        <p15:guide id="3" pos="3704">
          <p15:clr>
            <a:srgbClr val="FBAE40"/>
          </p15:clr>
        </p15:guide>
        <p15:guide id="4" pos="397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99435B6-FDCE-45CB-939C-9BA55D4186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2014717"/>
            <a:ext cx="11474450" cy="2788287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88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18013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_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5B531FB-F88C-4CB7-BCEF-17C7E3FDE0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2014717"/>
            <a:ext cx="11474450" cy="2788287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66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/>
              <a:t>Add text</a:t>
            </a:r>
            <a:br>
              <a:rPr lang="en-GB"/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025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ad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 max two lines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358775" y="6116639"/>
            <a:ext cx="180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>
            <a:spAutoFit/>
          </a:bodyPr>
          <a:lstStyle/>
          <a:p>
            <a:pPr algn="ctr">
              <a:lnSpc>
                <a:spcPct val="94000"/>
              </a:lnSpc>
            </a:pPr>
            <a:r>
              <a:rPr lang="en-GB" sz="1400" b="1">
                <a:solidFill>
                  <a:schemeClr val="bg1"/>
                </a:solidFill>
              </a:rPr>
              <a:t>Brand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292822" y="6123914"/>
            <a:ext cx="180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>
            <a:spAutoFit/>
          </a:bodyPr>
          <a:lstStyle/>
          <a:p>
            <a:pPr algn="ctr">
              <a:lnSpc>
                <a:spcPct val="94000"/>
              </a:lnSpc>
            </a:pPr>
            <a:r>
              <a:rPr lang="en-GB" sz="1400" b="1">
                <a:solidFill>
                  <a:schemeClr val="bg1"/>
                </a:solidFill>
              </a:rPr>
              <a:t>Technology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226869" y="6123914"/>
            <a:ext cx="1800000" cy="36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>
            <a:spAutoFit/>
          </a:bodyPr>
          <a:lstStyle/>
          <a:p>
            <a:pPr algn="ctr">
              <a:lnSpc>
                <a:spcPct val="94000"/>
              </a:lnSpc>
            </a:pPr>
            <a:r>
              <a:rPr lang="en-GB" sz="1400" b="1">
                <a:solidFill>
                  <a:schemeClr val="bg1"/>
                </a:solidFill>
              </a:rPr>
              <a:t>Relationships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160916" y="6123914"/>
            <a:ext cx="180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none" anchor="ctr">
            <a:spAutoFit/>
          </a:bodyPr>
          <a:lstStyle/>
          <a:p>
            <a:pPr algn="ctr">
              <a:lnSpc>
                <a:spcPct val="94000"/>
              </a:lnSpc>
            </a:pPr>
            <a:r>
              <a:rPr lang="en-GB" sz="1400" b="1">
                <a:solidFill>
                  <a:schemeClr val="bg1"/>
                </a:solidFill>
              </a:rPr>
              <a:t>Organisation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094963" y="6123914"/>
            <a:ext cx="1800000" cy="360000"/>
          </a:xfrm>
          <a:prstGeom prst="rect">
            <a:avLst/>
          </a:prstGeom>
          <a:solidFill>
            <a:srgbClr val="99B9CC"/>
          </a:solidFill>
          <a:ln>
            <a:noFill/>
          </a:ln>
        </p:spPr>
        <p:txBody>
          <a:bodyPr wrap="none" anchor="ctr">
            <a:spAutoFit/>
          </a:bodyPr>
          <a:lstStyle/>
          <a:p>
            <a:pPr algn="ctr">
              <a:lnSpc>
                <a:spcPct val="94000"/>
              </a:lnSpc>
            </a:pPr>
            <a:r>
              <a:rPr lang="en-GB" sz="1400" b="1">
                <a:solidFill>
                  <a:schemeClr val="bg1"/>
                </a:solidFill>
              </a:rPr>
              <a:t>Standardisation</a:t>
            </a:r>
          </a:p>
        </p:txBody>
      </p:sp>
    </p:spTree>
    <p:extLst>
      <p:ext uri="{BB962C8B-B14F-4D97-AF65-F5344CB8AC3E}">
        <p14:creationId xmlns:p14="http://schemas.microsoft.com/office/powerpoint/2010/main" val="201797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100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E6D0D-5C28-4502-AC09-9AAEF2FC7538}" type="datetime4">
              <a:rPr lang="en-GB" smtClean="0"/>
              <a:t>22 February 2021</a:t>
            </a:fld>
            <a:endParaRPr lang="en-GB"/>
          </a:p>
        </p:txBody>
      </p:sp>
      <p:sp>
        <p:nvSpPr>
          <p:cNvPr id="4" name="Footer Placeholder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29" y="1790479"/>
            <a:ext cx="3271942" cy="327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9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1A55FD2-FAF7-4993-8FCF-05B2F1B7A9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415" imgH="416" progId="TCLayout.ActiveDocument.1">
                  <p:embed/>
                </p:oleObj>
              </mc:Choice>
              <mc:Fallback>
                <p:oleObj name="think-cell Slide" r:id="rId14" imgW="415" imgH="41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1A55FD2-FAF7-4993-8FCF-05B2F1B7A9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C697C6C7-E543-4FC9-9363-542B56EF2504}"/>
              </a:ext>
            </a:extLst>
          </p:cNvPr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en-US" sz="3400" b="0" i="0" baseline="0">
              <a:solidFill>
                <a:schemeClr val="bg1"/>
              </a:solidFill>
              <a:latin typeface="DFDS" panose="00000500000000000000" pitchFamily="2" charset="0"/>
              <a:ea typeface="+mj-ea"/>
              <a:cs typeface="+mj-cs"/>
              <a:sym typeface="DFDS" panose="000005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0FFF4C-5D04-40E4-86A7-07E9EAA0509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F43AED-8E72-49CC-8FC8-BD89C5DDC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538163"/>
            <a:ext cx="11306175" cy="6461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684AF-1257-4D22-9A84-CB58C11D3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1449659"/>
            <a:ext cx="11306175" cy="45066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3BB89-C059-4C3E-B2B4-A3BC91500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74086" y="6468706"/>
            <a:ext cx="1265238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FDDAA016-702C-42DC-8669-692B126CA864}" type="datetime1">
              <a:rPr lang="en-GB" smtClean="0"/>
              <a:pPr/>
              <a:t>22/02/2021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48D20-A898-4F47-8D4B-5103B7932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10225" y="6468706"/>
            <a:ext cx="971550" cy="12311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>
              <a:defRPr sz="800" b="1">
                <a:solidFill>
                  <a:schemeClr val="tx2"/>
                </a:solidFill>
              </a:defRPr>
            </a:lvl1pPr>
          </a:lstStyle>
          <a:p>
            <a:fld id="{A36BB336-FA68-49FA-BBEA-E8420972406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5" name="Picture 24" descr="A close up of a sign&#10;&#10;Description automatically generated">
            <a:extLst>
              <a:ext uri="{FF2B5EF4-FFF2-40B4-BE49-F238E27FC236}">
                <a16:creationId xmlns:a16="http://schemas.microsoft.com/office/drawing/2014/main" id="{CB306F98-C9CA-4299-BC76-7468B32813E0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539" y="5957887"/>
            <a:ext cx="1357889" cy="46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8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86" r:id="rId3"/>
    <p:sldLayoutId id="2147483687" r:id="rId4"/>
    <p:sldLayoutId id="2147483688" r:id="rId5"/>
    <p:sldLayoutId id="2147483689" r:id="rId6"/>
    <p:sldLayoutId id="2147483694" r:id="rId7"/>
    <p:sldLayoutId id="2147483695" r:id="rId8"/>
    <p:sldLayoutId id="2147483681" r:id="rId9"/>
    <p:sldLayoutId id="214748369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DFDS" panose="00000500000000000000" pitchFamily="2" charset="0"/>
        <a:buChar char="-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2925" indent="-180975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3"/>
        </a:buClr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2925" indent="-180975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542925" indent="-180975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339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orient="horz" pos="1314">
          <p15:clr>
            <a:srgbClr val="F26B43"/>
          </p15:clr>
        </p15:guide>
        <p15:guide id="5" orient="horz" pos="3752">
          <p15:clr>
            <a:srgbClr val="F26B43"/>
          </p15:clr>
        </p15:guide>
        <p15:guide id="6" orient="horz" pos="4046">
          <p15:clr>
            <a:srgbClr val="F26B43"/>
          </p15:clr>
        </p15:guide>
        <p15:guide id="7" pos="7401">
          <p15:clr>
            <a:srgbClr val="F26B43"/>
          </p15:clr>
        </p15:guide>
        <p15:guide id="8" pos="27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ADC852B4-4DB1-488B-9F6D-19DC6BDACEB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361" r="1361"/>
          <a:stretch>
            <a:fillRect/>
          </a:stretch>
        </p:blipFill>
        <p:spPr/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8F11849-6F0E-4FB6-A160-B512A1858B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9F52851-3725-4B8F-8410-8191C265E0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Ferry Shipping </a:t>
            </a:r>
            <a:r>
              <a:rPr lang="da-DK" err="1"/>
              <a:t>Webinar</a:t>
            </a:r>
            <a:endParaRPr lang="da-DK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1E67767A-9877-4C3E-8D23-FB84F98417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/>
              <a:t>Kasper Moos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4DF64DB-8609-44F2-A1FD-F58D9B38A9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E"/>
              <a:t>Thursday 25</a:t>
            </a:r>
            <a:r>
              <a:rPr lang="en-IE" baseline="30000"/>
              <a:t>th</a:t>
            </a:r>
            <a:r>
              <a:rPr lang="en-IE"/>
              <a:t> February at 15:00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1737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CBDF34-9513-4B8C-94F2-95786D00C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323184"/>
            <a:ext cx="11306175" cy="4509637"/>
          </a:xfrm>
        </p:spPr>
        <p:txBody>
          <a:bodyPr/>
          <a:lstStyle/>
          <a:p>
            <a:r>
              <a:rPr lang="en-IE"/>
              <a:t>As an </a:t>
            </a:r>
            <a:r>
              <a:rPr lang="en-IE" b="1">
                <a:solidFill>
                  <a:srgbClr val="FF0000"/>
                </a:solidFill>
              </a:rPr>
              <a:t>industry</a:t>
            </a:r>
            <a:r>
              <a:rPr lang="en-IE" b="1"/>
              <a:t> </a:t>
            </a:r>
            <a:r>
              <a:rPr lang="en-IE"/>
              <a:t>we will need to present a </a:t>
            </a:r>
            <a:r>
              <a:rPr lang="en-IE" b="1">
                <a:solidFill>
                  <a:srgbClr val="FF0000"/>
                </a:solidFill>
              </a:rPr>
              <a:t>consistent level</a:t>
            </a:r>
            <a:r>
              <a:rPr lang="en-IE"/>
              <a:t> of quality/cleanliness/</a:t>
            </a:r>
            <a:r>
              <a:rPr lang="en-IE" b="1">
                <a:solidFill>
                  <a:srgbClr val="FF0000"/>
                </a:solidFill>
              </a:rPr>
              <a:t>protocol </a:t>
            </a:r>
            <a:r>
              <a:rPr lang="en-IE"/>
              <a:t>that cements a public’s perception that </a:t>
            </a:r>
            <a:r>
              <a:rPr lang="en-IE" b="1">
                <a:solidFill>
                  <a:srgbClr val="FF0000"/>
                </a:solidFill>
              </a:rPr>
              <a:t>Ferry Travel is safe</a:t>
            </a:r>
            <a:r>
              <a:rPr lang="en-IE"/>
              <a:t>.</a:t>
            </a:r>
          </a:p>
          <a:p>
            <a:pPr lvl="2"/>
            <a:r>
              <a:rPr lang="en-IE"/>
              <a:t>This may require us to work together in ways that we have not done previously</a:t>
            </a:r>
          </a:p>
          <a:p>
            <a:endParaRPr lang="en-IE" sz="800"/>
          </a:p>
          <a:p>
            <a:r>
              <a:rPr lang="en-IE"/>
              <a:t>We MUST restart at a </a:t>
            </a:r>
            <a:r>
              <a:rPr lang="en-IE" b="1">
                <a:solidFill>
                  <a:srgbClr val="FF0000"/>
                </a:solidFill>
              </a:rPr>
              <a:t>lower cost-base</a:t>
            </a:r>
            <a:r>
              <a:rPr lang="en-IE"/>
              <a:t>, with improvements to our system that allow us to scale-up and down flexibly.</a:t>
            </a:r>
          </a:p>
          <a:p>
            <a:pPr marL="0" indent="0">
              <a:buNone/>
            </a:pPr>
            <a:endParaRPr lang="en-IE" sz="800"/>
          </a:p>
          <a:p>
            <a:r>
              <a:rPr lang="en-IE"/>
              <a:t>We need to focus on </a:t>
            </a:r>
            <a:r>
              <a:rPr lang="en-IE" b="1">
                <a:solidFill>
                  <a:srgbClr val="FF0000"/>
                </a:solidFill>
              </a:rPr>
              <a:t>value selling </a:t>
            </a:r>
            <a:r>
              <a:rPr lang="en-IE"/>
              <a:t>&amp; “transportation products”</a:t>
            </a:r>
          </a:p>
          <a:p>
            <a:pPr lvl="2"/>
            <a:r>
              <a:rPr lang="en-IE"/>
              <a:t>Evidence from 2020 was very clear that trying to stimulate demand by discounting did not fuel recovery</a:t>
            </a:r>
          </a:p>
          <a:p>
            <a:pPr lvl="2"/>
            <a:r>
              <a:rPr lang="en-IE"/>
              <a:t>Ferry companies will need to work with destinations to ensure they are open for business</a:t>
            </a:r>
          </a:p>
          <a:p>
            <a:pPr lvl="2"/>
            <a:r>
              <a:rPr lang="en-IE"/>
              <a:t>We have seen some evidence in Summer 2020 of a consumer preference for packages</a:t>
            </a:r>
          </a:p>
          <a:p>
            <a:pPr marL="457200" indent="-457200">
              <a:buFont typeface="+mj-lt"/>
              <a:buAutoNum type="arabicPeriod"/>
            </a:pPr>
            <a:endParaRPr lang="en-IE" sz="800"/>
          </a:p>
          <a:p>
            <a:r>
              <a:rPr lang="en-IE"/>
              <a:t>The </a:t>
            </a:r>
            <a:r>
              <a:rPr lang="en-IE" b="1">
                <a:solidFill>
                  <a:srgbClr val="FF0000"/>
                </a:solidFill>
              </a:rPr>
              <a:t>future will be different that the past</a:t>
            </a:r>
            <a:r>
              <a:rPr lang="en-IE"/>
              <a:t>, and we should plan accordingly</a:t>
            </a:r>
          </a:p>
          <a:p>
            <a:pPr lvl="2"/>
            <a:r>
              <a:rPr lang="en-IE"/>
              <a:t>There will be less long-haul travel in the first instance, and many short-haul airlines will not come back into the market</a:t>
            </a:r>
          </a:p>
          <a:p>
            <a:pPr lvl="2"/>
            <a:r>
              <a:rPr lang="en-IE"/>
              <a:t>Lead times will be shorter than what we are used to, and customers will expect more flexibility in booking conditions</a:t>
            </a:r>
          </a:p>
          <a:p>
            <a:pPr lvl="2"/>
            <a:r>
              <a:rPr lang="en-IE" b="1">
                <a:solidFill>
                  <a:srgbClr val="FF0000"/>
                </a:solidFill>
              </a:rPr>
              <a:t>Government restrictions/advice/policy </a:t>
            </a:r>
            <a:r>
              <a:rPr lang="en-IE"/>
              <a:t>will create </a:t>
            </a:r>
            <a:r>
              <a:rPr lang="en-IE" b="1">
                <a:solidFill>
                  <a:srgbClr val="FF0000"/>
                </a:solidFill>
              </a:rPr>
              <a:t>different demand </a:t>
            </a:r>
            <a:r>
              <a:rPr lang="en-IE"/>
              <a:t>for our </a:t>
            </a:r>
            <a:r>
              <a:rPr lang="en-IE" b="1">
                <a:solidFill>
                  <a:srgbClr val="FF0000"/>
                </a:solidFill>
              </a:rPr>
              <a:t>various travel corridors</a:t>
            </a:r>
          </a:p>
          <a:p>
            <a:pPr marL="180975" lvl="1" indent="0">
              <a:buNone/>
            </a:pPr>
            <a:endParaRPr lang="en-IE" sz="1200"/>
          </a:p>
          <a:p>
            <a:pPr marL="180975" lvl="1" indent="0">
              <a:buNone/>
            </a:pPr>
            <a:r>
              <a:rPr lang="en-IE" sz="1200"/>
              <a:t>25/02/2021 Kasper Moos, Vice President, DFDS A/S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03EB28-B972-4FEA-A46B-90A222EF86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36BB336-FA68-49FA-BBEA-E8420972406D}" type="slidenum">
              <a:rPr lang="en-GB" smtClean="0"/>
              <a:t>2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69624DC-88F6-4F83-BD94-463E93934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How to restart the passenger ferry traffic?</a:t>
            </a:r>
          </a:p>
        </p:txBody>
      </p:sp>
    </p:spTree>
    <p:extLst>
      <p:ext uri="{BB962C8B-B14F-4D97-AF65-F5344CB8AC3E}">
        <p14:creationId xmlns:p14="http://schemas.microsoft.com/office/powerpoint/2010/main" val="749551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Insert date August 29, 2015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995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yA4xgjOUkIVNeSARDgxD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L9VYJ.jMLPk8gbAhutDQ"/>
</p:tagLst>
</file>

<file path=ppt/theme/theme1.xml><?xml version="1.0" encoding="utf-8"?>
<a:theme xmlns:a="http://schemas.openxmlformats.org/drawingml/2006/main" name="DFDS 16:9">
  <a:themeElements>
    <a:clrScheme name="190626_DFDS">
      <a:dk1>
        <a:srgbClr val="000000"/>
      </a:dk1>
      <a:lt1>
        <a:srgbClr val="FFFFFF"/>
      </a:lt1>
      <a:dk2>
        <a:srgbClr val="4D4E4C"/>
      </a:dk2>
      <a:lt2>
        <a:srgbClr val="EDF0F2"/>
      </a:lt2>
      <a:accent1>
        <a:srgbClr val="002B45"/>
      </a:accent1>
      <a:accent2>
        <a:srgbClr val="1B5786"/>
      </a:accent2>
      <a:accent3>
        <a:srgbClr val="68B2E3"/>
      </a:accent3>
      <a:accent4>
        <a:srgbClr val="4D4E4C"/>
      </a:accent4>
      <a:accent5>
        <a:srgbClr val="B8B8B7"/>
      </a:accent5>
      <a:accent6>
        <a:srgbClr val="ED8B00"/>
      </a:accent6>
      <a:hlink>
        <a:srgbClr val="1B5786"/>
      </a:hlink>
      <a:folHlink>
        <a:srgbClr val="002B45"/>
      </a:folHlink>
    </a:clrScheme>
    <a:fontScheme name="190520_DFDS regular">
      <a:majorFont>
        <a:latin typeface="DFDS"/>
        <a:ea typeface=""/>
        <a:cs typeface=""/>
      </a:majorFont>
      <a:minorFont>
        <a:latin typeface="DFD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lnSpc>
            <a:spcPct val="90000"/>
          </a:lnSpc>
          <a:spcBef>
            <a:spcPts val="300"/>
          </a:spcBef>
          <a:spcAft>
            <a:spcPts val="300"/>
          </a:spcAft>
          <a:defRPr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300"/>
          </a:spcBef>
          <a:spcAft>
            <a:spcPts val="300"/>
          </a:spcAft>
          <a:defRPr smtClean="0">
            <a:solidFill>
              <a:schemeClr val="tx2"/>
            </a:solidFill>
          </a:defRPr>
        </a:defPPr>
      </a:lstStyle>
    </a:txDef>
  </a:objectDefaults>
  <a:extraClrSchemeLst/>
  <a:custClrLst>
    <a:custClr name="Action Medium">
      <a:srgbClr val="C3E0F4"/>
    </a:custClr>
  </a:custClrLst>
  <a:extLst>
    <a:ext uri="{05A4C25C-085E-4340-85A3-A5531E510DB2}">
      <thm15:themeFamily xmlns:thm15="http://schemas.microsoft.com/office/thememl/2012/main" name="DFDS_2020" id="{8753D404-5513-4426-B980-B0CD61681783}" vid="{D4647D19-4798-409D-A978-D28AC5527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F33E830A66D044BB261FD812679E7D" ma:contentTypeVersion="7" ma:contentTypeDescription="Create a new document." ma:contentTypeScope="" ma:versionID="f2a4dc7efed6cc55d6be83c690579ba2">
  <xsd:schema xmlns:xsd="http://www.w3.org/2001/XMLSchema" xmlns:xs="http://www.w3.org/2001/XMLSchema" xmlns:p="http://schemas.microsoft.com/office/2006/metadata/properties" xmlns:ns2="770c8414-c715-4d32-a3a3-7460f68fc361" xmlns:ns3="014fc81f-d12e-4f29-8132-0fe8e79830a5" targetNamespace="http://schemas.microsoft.com/office/2006/metadata/properties" ma:root="true" ma:fieldsID="6f176713ba94abced99fc1eb11b6bc34" ns2:_="" ns3:_="">
    <xsd:import namespace="770c8414-c715-4d32-a3a3-7460f68fc361"/>
    <xsd:import namespace="014fc81f-d12e-4f29-8132-0fe8e79830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c8414-c715-4d32-a3a3-7460f68fc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4fc81f-d12e-4f29-8132-0fe8e79830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00CC3FD-5D37-4AFE-ADA1-664975C34F8A}">
  <ds:schemaRefs>
    <ds:schemaRef ds:uri="014fc81f-d12e-4f29-8132-0fe8e79830a5"/>
    <ds:schemaRef ds:uri="770c8414-c715-4d32-a3a3-7460f68fc3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CFCB808-9A7A-4748-BC9C-54E50057CE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4F709A-FDE2-4A49-96AA-7ABD88EDA482}">
  <ds:schemaRefs>
    <ds:schemaRef ds:uri="http://purl.org/dc/dcmitype/"/>
    <ds:schemaRef ds:uri="http://schemas.microsoft.com/office/2006/documentManagement/types"/>
    <ds:schemaRef ds:uri="014fc81f-d12e-4f29-8132-0fe8e79830a5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770c8414-c715-4d32-a3a3-7460f68fc36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DFDS_2021</Template>
  <TotalTime>0</TotalTime>
  <Words>231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Calibri</vt:lpstr>
      <vt:lpstr>Wingdings</vt:lpstr>
      <vt:lpstr>Arial</vt:lpstr>
      <vt:lpstr>DFDS</vt:lpstr>
      <vt:lpstr>DFDS 16:9</vt:lpstr>
      <vt:lpstr>think-cell Slide</vt:lpstr>
      <vt:lpstr>Ferry Shipping Webinar</vt:lpstr>
      <vt:lpstr>How to restart the passenger ferry traffic?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Ferry Shipping Webinar</dc:title>
  <dc:creator>Declan Walsh</dc:creator>
  <cp:lastModifiedBy>Kasper Moos</cp:lastModifiedBy>
  <cp:revision>1</cp:revision>
  <dcterms:created xsi:type="dcterms:W3CDTF">2021-02-17T07:34:27Z</dcterms:created>
  <dcterms:modified xsi:type="dcterms:W3CDTF">2021-02-22T08:51:34Z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SD_DocumentLanguage">
    <vt:lpwstr>en-GB</vt:lpwstr>
  </property>
  <property fmtid="{D5CDD505-2E9C-101B-9397-08002B2CF9AE}" pid="4" name="ContentTypeId">
    <vt:lpwstr>0x0101002EF33E830A66D044BB261FD812679E7D</vt:lpwstr>
  </property>
  <property fmtid="{D5CDD505-2E9C-101B-9397-08002B2CF9AE}" pid="5" name="MSIP_Label_c2458218-87f2-45e0-bab0-e659c30d0ebd_Enabled">
    <vt:lpwstr>True</vt:lpwstr>
  </property>
  <property fmtid="{D5CDD505-2E9C-101B-9397-08002B2CF9AE}" pid="6" name="MSIP_Label_c2458218-87f2-45e0-bab0-e659c30d0ebd_SiteId">
    <vt:lpwstr>73a99466-ad05-4221-9f90-e7142aa2f6c1</vt:lpwstr>
  </property>
  <property fmtid="{D5CDD505-2E9C-101B-9397-08002B2CF9AE}" pid="7" name="MSIP_Label_c2458218-87f2-45e0-bab0-e659c30d0ebd_Owner">
    <vt:lpwstr>udkmo@DFDS.COM</vt:lpwstr>
  </property>
  <property fmtid="{D5CDD505-2E9C-101B-9397-08002B2CF9AE}" pid="8" name="MSIP_Label_c2458218-87f2-45e0-bab0-e659c30d0ebd_SetDate">
    <vt:lpwstr>2021-02-22T06:39:14.4733902Z</vt:lpwstr>
  </property>
  <property fmtid="{D5CDD505-2E9C-101B-9397-08002B2CF9AE}" pid="9" name="MSIP_Label_c2458218-87f2-45e0-bab0-e659c30d0ebd_Name">
    <vt:lpwstr>Public</vt:lpwstr>
  </property>
  <property fmtid="{D5CDD505-2E9C-101B-9397-08002B2CF9AE}" pid="10" name="MSIP_Label_c2458218-87f2-45e0-bab0-e659c30d0ebd_Application">
    <vt:lpwstr>Microsoft Azure Information Protection</vt:lpwstr>
  </property>
  <property fmtid="{D5CDD505-2E9C-101B-9397-08002B2CF9AE}" pid="11" name="MSIP_Label_c2458218-87f2-45e0-bab0-e659c30d0ebd_ActionId">
    <vt:lpwstr>3f72c125-a6fe-4549-bb44-1b6c5873efff</vt:lpwstr>
  </property>
  <property fmtid="{D5CDD505-2E9C-101B-9397-08002B2CF9AE}" pid="12" name="MSIP_Label_c2458218-87f2-45e0-bab0-e659c30d0ebd_Extended_MSFT_Method">
    <vt:lpwstr>Automatic</vt:lpwstr>
  </property>
  <property fmtid="{D5CDD505-2E9C-101B-9397-08002B2CF9AE}" pid="13" name="Sensitivity">
    <vt:lpwstr>Public</vt:lpwstr>
  </property>
</Properties>
</file>