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323" r:id="rId2"/>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3A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498" y="-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D2EA4D-32B0-254F-9DE7-95DB5229243B}" type="datetime1">
              <a:rPr lang="it-IT" smtClean="0"/>
              <a:t>19/02/2021</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8EBD88E-2D66-5D41-9371-B9A43141C4F2}" type="slidenum">
              <a:rPr lang="it-IT" smtClean="0"/>
              <a:t>‹N›</a:t>
            </a:fld>
            <a:endParaRPr lang="it-IT"/>
          </a:p>
        </p:txBody>
      </p:sp>
    </p:spTree>
    <p:extLst>
      <p:ext uri="{BB962C8B-B14F-4D97-AF65-F5344CB8AC3E}">
        <p14:creationId xmlns:p14="http://schemas.microsoft.com/office/powerpoint/2010/main" val="223045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C1AF25-8D03-C840-980F-D09C3D09D244}" type="datetime1">
              <a:rPr lang="it-IT" smtClean="0"/>
              <a:t>19/02/2021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EAF06A-1C59-0B4F-97CF-0AACFB2A0616}" type="slidenum">
              <a:rPr lang="it-IT" smtClean="0"/>
              <a:t>‹N›</a:t>
            </a:fld>
            <a:endParaRPr lang="it-IT"/>
          </a:p>
        </p:txBody>
      </p:sp>
    </p:spTree>
    <p:extLst>
      <p:ext uri="{BB962C8B-B14F-4D97-AF65-F5344CB8AC3E}">
        <p14:creationId xmlns:p14="http://schemas.microsoft.com/office/powerpoint/2010/main" val="8954534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FBC6C43-FD58-F04A-90C7-7B2F5D3A1F01}" type="datetime1">
              <a:rPr lang="it-IT" smtClean="0"/>
              <a:t>19/02/2021</a:t>
            </a:fld>
            <a:endParaRPr lang="it-IT"/>
          </a:p>
        </p:txBody>
      </p:sp>
      <p:sp>
        <p:nvSpPr>
          <p:cNvPr id="5" name="Segnaposto piè di pagina 4"/>
          <p:cNvSpPr>
            <a:spLocks noGrp="1"/>
          </p:cNvSpPr>
          <p:nvPr>
            <p:ph type="ftr" sz="quarter" idx="11"/>
          </p:nvPr>
        </p:nvSpPr>
        <p:spPr/>
        <p:txBody>
          <a:bodyPr/>
          <a:lstStyle/>
          <a:p>
            <a:r>
              <a:rPr lang="it-IT"/>
              <a:t>Titolo Presentazione</a:t>
            </a:r>
          </a:p>
        </p:txBody>
      </p:sp>
      <p:sp>
        <p:nvSpPr>
          <p:cNvPr id="6" name="Segnaposto numero diapositiva 5"/>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949528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0C90B6F-3C7D-1C42-A5A3-69DF35657C55}" type="datetime1">
              <a:rPr lang="it-IT" smtClean="0"/>
              <a:t>19/02/2021</a:t>
            </a:fld>
            <a:endParaRPr lang="it-IT"/>
          </a:p>
        </p:txBody>
      </p:sp>
      <p:sp>
        <p:nvSpPr>
          <p:cNvPr id="5" name="Segnaposto piè di pagina 4"/>
          <p:cNvSpPr>
            <a:spLocks noGrp="1"/>
          </p:cNvSpPr>
          <p:nvPr>
            <p:ph type="ftr" sz="quarter" idx="11"/>
          </p:nvPr>
        </p:nvSpPr>
        <p:spPr/>
        <p:txBody>
          <a:bodyPr/>
          <a:lstStyle/>
          <a:p>
            <a:r>
              <a:rPr lang="it-IT"/>
              <a:t>Titolo Presentazione</a:t>
            </a:r>
          </a:p>
        </p:txBody>
      </p:sp>
      <p:sp>
        <p:nvSpPr>
          <p:cNvPr id="6" name="Segnaposto numero diapositiva 5"/>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191965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2E76E245-5D3C-CE48-8BF9-685D931CDCC2}" type="datetime1">
              <a:rPr lang="it-IT" smtClean="0"/>
              <a:t>19/02/2021</a:t>
            </a:fld>
            <a:endParaRPr lang="it-IT"/>
          </a:p>
        </p:txBody>
      </p:sp>
      <p:sp>
        <p:nvSpPr>
          <p:cNvPr id="5" name="Segnaposto piè di pagina 4"/>
          <p:cNvSpPr>
            <a:spLocks noGrp="1"/>
          </p:cNvSpPr>
          <p:nvPr>
            <p:ph type="ftr" sz="quarter" idx="11"/>
          </p:nvPr>
        </p:nvSpPr>
        <p:spPr/>
        <p:txBody>
          <a:bodyPr/>
          <a:lstStyle/>
          <a:p>
            <a:r>
              <a:rPr lang="it-IT"/>
              <a:t>Titolo Presentazione</a:t>
            </a:r>
          </a:p>
        </p:txBody>
      </p:sp>
      <p:sp>
        <p:nvSpPr>
          <p:cNvPr id="6" name="Segnaposto numero diapositiva 5"/>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4126623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421DE6F-F685-1345-9905-BF5964C582E0}" type="datetime1">
              <a:rPr lang="it-IT" smtClean="0"/>
              <a:t>19/02/2021</a:t>
            </a:fld>
            <a:endParaRPr lang="it-IT"/>
          </a:p>
        </p:txBody>
      </p:sp>
      <p:sp>
        <p:nvSpPr>
          <p:cNvPr id="6" name="Segnaposto piè di pagina 5"/>
          <p:cNvSpPr>
            <a:spLocks noGrp="1"/>
          </p:cNvSpPr>
          <p:nvPr>
            <p:ph type="ftr" sz="quarter" idx="11"/>
          </p:nvPr>
        </p:nvSpPr>
        <p:spPr/>
        <p:txBody>
          <a:bodyPr/>
          <a:lstStyle/>
          <a:p>
            <a:r>
              <a:rPr lang="it-IT"/>
              <a:t>Titolo Presentazione</a:t>
            </a:r>
          </a:p>
        </p:txBody>
      </p:sp>
      <p:sp>
        <p:nvSpPr>
          <p:cNvPr id="7" name="Segnaposto numero diapositiva 6"/>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2609682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848A5D8-B2C5-5048-BEEF-0599FF0135EA}" type="datetime1">
              <a:rPr lang="it-IT" smtClean="0"/>
              <a:t>19/02/2021</a:t>
            </a:fld>
            <a:endParaRPr lang="it-IT"/>
          </a:p>
        </p:txBody>
      </p:sp>
      <p:sp>
        <p:nvSpPr>
          <p:cNvPr id="8" name="Segnaposto piè di pagina 7"/>
          <p:cNvSpPr>
            <a:spLocks noGrp="1"/>
          </p:cNvSpPr>
          <p:nvPr>
            <p:ph type="ftr" sz="quarter" idx="11"/>
          </p:nvPr>
        </p:nvSpPr>
        <p:spPr/>
        <p:txBody>
          <a:bodyPr/>
          <a:lstStyle/>
          <a:p>
            <a:r>
              <a:rPr lang="it-IT"/>
              <a:t>Titolo Presentazione</a:t>
            </a:r>
          </a:p>
        </p:txBody>
      </p:sp>
      <p:sp>
        <p:nvSpPr>
          <p:cNvPr id="9" name="Segnaposto numero diapositiva 8"/>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1428328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5B695291-8441-0B47-84B9-3B7BF513F4DC}" type="datetime1">
              <a:rPr lang="it-IT" smtClean="0"/>
              <a:t>19/02/2021</a:t>
            </a:fld>
            <a:endParaRPr lang="it-IT"/>
          </a:p>
        </p:txBody>
      </p:sp>
      <p:sp>
        <p:nvSpPr>
          <p:cNvPr id="4" name="Segnaposto piè di pagina 3"/>
          <p:cNvSpPr>
            <a:spLocks noGrp="1"/>
          </p:cNvSpPr>
          <p:nvPr>
            <p:ph type="ftr" sz="quarter" idx="11"/>
          </p:nvPr>
        </p:nvSpPr>
        <p:spPr/>
        <p:txBody>
          <a:bodyPr/>
          <a:lstStyle/>
          <a:p>
            <a:r>
              <a:rPr lang="it-IT"/>
              <a:t>Titolo Presentazione</a:t>
            </a:r>
          </a:p>
        </p:txBody>
      </p:sp>
      <p:sp>
        <p:nvSpPr>
          <p:cNvPr id="5" name="Segnaposto numero diapositiva 4"/>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402687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091DDE5-543C-7B49-940D-9EFAF53A628B}" type="datetime1">
              <a:rPr lang="it-IT" smtClean="0"/>
              <a:t>19/02/2021</a:t>
            </a:fld>
            <a:endParaRPr lang="it-IT"/>
          </a:p>
        </p:txBody>
      </p:sp>
      <p:sp>
        <p:nvSpPr>
          <p:cNvPr id="3" name="Segnaposto piè di pagina 2"/>
          <p:cNvSpPr>
            <a:spLocks noGrp="1"/>
          </p:cNvSpPr>
          <p:nvPr>
            <p:ph type="ftr" sz="quarter" idx="11"/>
          </p:nvPr>
        </p:nvSpPr>
        <p:spPr/>
        <p:txBody>
          <a:bodyPr/>
          <a:lstStyle/>
          <a:p>
            <a:r>
              <a:rPr lang="it-IT"/>
              <a:t>Titolo Presentazione</a:t>
            </a:r>
          </a:p>
        </p:txBody>
      </p:sp>
      <p:sp>
        <p:nvSpPr>
          <p:cNvPr id="4" name="Segnaposto numero diapositiva 3"/>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198551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A874048A-AECF-7C4D-8FE5-81674F04601D}" type="datetime1">
              <a:rPr lang="it-IT" smtClean="0"/>
              <a:t>19/02/2021</a:t>
            </a:fld>
            <a:endParaRPr lang="it-IT"/>
          </a:p>
        </p:txBody>
      </p:sp>
      <p:sp>
        <p:nvSpPr>
          <p:cNvPr id="6" name="Segnaposto piè di pagina 5"/>
          <p:cNvSpPr>
            <a:spLocks noGrp="1"/>
          </p:cNvSpPr>
          <p:nvPr>
            <p:ph type="ftr" sz="quarter" idx="11"/>
          </p:nvPr>
        </p:nvSpPr>
        <p:spPr/>
        <p:txBody>
          <a:bodyPr/>
          <a:lstStyle/>
          <a:p>
            <a:r>
              <a:rPr lang="it-IT"/>
              <a:t>Titolo Presentazione</a:t>
            </a:r>
          </a:p>
        </p:txBody>
      </p:sp>
      <p:sp>
        <p:nvSpPr>
          <p:cNvPr id="7" name="Segnaposto numero diapositiva 6"/>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44034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B278F8AD-BC90-354C-BFCA-EB14615309D2}" type="datetime1">
              <a:rPr lang="it-IT" smtClean="0"/>
              <a:t>19/02/2021</a:t>
            </a:fld>
            <a:endParaRPr lang="it-IT"/>
          </a:p>
        </p:txBody>
      </p:sp>
      <p:sp>
        <p:nvSpPr>
          <p:cNvPr id="6" name="Segnaposto piè di pagina 5"/>
          <p:cNvSpPr>
            <a:spLocks noGrp="1"/>
          </p:cNvSpPr>
          <p:nvPr>
            <p:ph type="ftr" sz="quarter" idx="11"/>
          </p:nvPr>
        </p:nvSpPr>
        <p:spPr/>
        <p:txBody>
          <a:bodyPr/>
          <a:lstStyle/>
          <a:p>
            <a:r>
              <a:rPr lang="it-IT"/>
              <a:t>Titolo Presentazione</a:t>
            </a:r>
          </a:p>
        </p:txBody>
      </p:sp>
      <p:sp>
        <p:nvSpPr>
          <p:cNvPr id="7" name="Segnaposto numero diapositiva 6"/>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481077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7B3A05E-BBEF-D848-95D2-0A893D4AB194}" type="datetime1">
              <a:rPr lang="it-IT" smtClean="0"/>
              <a:t>19/02/2021</a:t>
            </a:fld>
            <a:endParaRPr lang="it-IT"/>
          </a:p>
        </p:txBody>
      </p:sp>
      <p:sp>
        <p:nvSpPr>
          <p:cNvPr id="5" name="Segnaposto piè di pagina 4"/>
          <p:cNvSpPr>
            <a:spLocks noGrp="1"/>
          </p:cNvSpPr>
          <p:nvPr>
            <p:ph type="ftr" sz="quarter" idx="11"/>
          </p:nvPr>
        </p:nvSpPr>
        <p:spPr/>
        <p:txBody>
          <a:bodyPr/>
          <a:lstStyle/>
          <a:p>
            <a:r>
              <a:rPr lang="it-IT"/>
              <a:t>Titolo Presentazione</a:t>
            </a:r>
          </a:p>
        </p:txBody>
      </p:sp>
      <p:sp>
        <p:nvSpPr>
          <p:cNvPr id="6" name="Segnaposto numero diapositiva 5"/>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2953869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49437B9-624D-2342-B421-1F473375C434}" type="datetime1">
              <a:rPr lang="it-IT" smtClean="0"/>
              <a:t>19/02/2021</a:t>
            </a:fld>
            <a:endParaRPr lang="it-IT"/>
          </a:p>
        </p:txBody>
      </p:sp>
      <p:sp>
        <p:nvSpPr>
          <p:cNvPr id="5" name="Segnaposto piè di pagina 4"/>
          <p:cNvSpPr>
            <a:spLocks noGrp="1"/>
          </p:cNvSpPr>
          <p:nvPr>
            <p:ph type="ftr" sz="quarter" idx="11"/>
          </p:nvPr>
        </p:nvSpPr>
        <p:spPr/>
        <p:txBody>
          <a:bodyPr/>
          <a:lstStyle/>
          <a:p>
            <a:r>
              <a:rPr lang="it-IT"/>
              <a:t>Titolo Presentazione</a:t>
            </a:r>
          </a:p>
        </p:txBody>
      </p:sp>
      <p:sp>
        <p:nvSpPr>
          <p:cNvPr id="6" name="Segnaposto numero diapositiva 5"/>
          <p:cNvSpPr>
            <a:spLocks noGrp="1"/>
          </p:cNvSpPr>
          <p:nvPr>
            <p:ph type="sldNum" sz="quarter" idx="12"/>
          </p:nvPr>
        </p:nvSpPr>
        <p:spPr/>
        <p:txBody>
          <a:bodyPr/>
          <a:lstStyle/>
          <a:p>
            <a:fld id="{0F8378BB-F0A6-6C4F-8AD3-5D67F5F36A22}" type="slidenum">
              <a:rPr lang="it-IT" smtClean="0"/>
              <a:t>‹N›</a:t>
            </a:fld>
            <a:endParaRPr lang="it-IT"/>
          </a:p>
        </p:txBody>
      </p:sp>
    </p:spTree>
    <p:extLst>
      <p:ext uri="{BB962C8B-B14F-4D97-AF65-F5344CB8AC3E}">
        <p14:creationId xmlns:p14="http://schemas.microsoft.com/office/powerpoint/2010/main" val="4223437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2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CC3E2-CE08-4A4A-85C2-50CF1AF6BFD3}" type="datetime1">
              <a:rPr lang="it-IT" smtClean="0"/>
              <a:t>19/02/2021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Titolo Presentazione</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378BB-F0A6-6C4F-8AD3-5D67F5F36A22}" type="slidenum">
              <a:rPr lang="it-IT" smtClean="0"/>
              <a:t>‹N›</a:t>
            </a:fld>
            <a:endParaRPr lang="it-IT"/>
          </a:p>
        </p:txBody>
      </p:sp>
    </p:spTree>
    <p:extLst>
      <p:ext uri="{BB962C8B-B14F-4D97-AF65-F5344CB8AC3E}">
        <p14:creationId xmlns:p14="http://schemas.microsoft.com/office/powerpoint/2010/main" val="14698287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cielo, esterni, terra, acqua&#10;&#10;Descrizione generata automaticamente">
            <a:extLst>
              <a:ext uri="{FF2B5EF4-FFF2-40B4-BE49-F238E27FC236}">
                <a16:creationId xmlns:a16="http://schemas.microsoft.com/office/drawing/2014/main" id="{40A73945-B9A4-4183-A980-7D8AB042D9C4}"/>
              </a:ext>
            </a:extLst>
          </p:cNvPr>
          <p:cNvPicPr>
            <a:picLocks noChangeAspect="1"/>
          </p:cNvPicPr>
          <p:nvPr/>
        </p:nvPicPr>
        <p:blipFill rotWithShape="1">
          <a:blip r:embed="rId2">
            <a:alphaModFix amt="35000"/>
          </a:blip>
          <a:srcRect l="5154" r="12310" b="7217"/>
          <a:stretch/>
        </p:blipFill>
        <p:spPr>
          <a:xfrm>
            <a:off x="6466" y="-10049"/>
            <a:ext cx="9150840" cy="6858000"/>
          </a:xfrm>
          <a:prstGeom prst="rect">
            <a:avLst/>
          </a:prstGeom>
        </p:spPr>
      </p:pic>
      <p:cxnSp>
        <p:nvCxnSpPr>
          <p:cNvPr id="11" name="Straight Arrow Connector 10"/>
          <p:cNvCxnSpPr>
            <a:cxnSpLocks/>
          </p:cNvCxnSpPr>
          <p:nvPr/>
        </p:nvCxnSpPr>
        <p:spPr>
          <a:xfrm flipV="1">
            <a:off x="451316" y="4091552"/>
            <a:ext cx="8622808" cy="2834"/>
          </a:xfrm>
          <a:prstGeom prst="straightConnector1">
            <a:avLst/>
          </a:prstGeom>
          <a:ln w="38100">
            <a:solidFill>
              <a:srgbClr val="0039B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1316" y="3632361"/>
            <a:ext cx="0" cy="263984"/>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83864" y="1616566"/>
            <a:ext cx="2724381" cy="2310954"/>
          </a:xfrm>
          <a:prstGeom prst="rect">
            <a:avLst/>
          </a:prstGeom>
          <a:noFill/>
        </p:spPr>
        <p:txBody>
          <a:bodyPr wrap="square" rtlCol="0">
            <a:spAutoFit/>
          </a:bodyPr>
          <a:lstStyle/>
          <a:p>
            <a:pPr>
              <a:spcAft>
                <a:spcPts val="550"/>
              </a:spcAft>
              <a:buClr>
                <a:srgbClr val="0039B1"/>
              </a:buClr>
            </a:pPr>
            <a:r>
              <a:rPr lang="en-US" sz="1000" b="1" dirty="0">
                <a:solidFill>
                  <a:srgbClr val="083A8C"/>
                </a:solidFill>
                <a:latin typeface="Calibri" panose="020F0502020204030204" pitchFamily="34" charset="0"/>
              </a:rPr>
              <a:t>GNV </a:t>
            </a:r>
            <a:r>
              <a:rPr lang="en-US" sz="1000" dirty="0">
                <a:solidFill>
                  <a:srgbClr val="083A8C"/>
                </a:solidFill>
                <a:latin typeface="Calibri" panose="020F0502020204030204" pitchFamily="34" charset="0"/>
              </a:rPr>
              <a:t>part of the </a:t>
            </a:r>
            <a:r>
              <a:rPr lang="en-US" sz="1000" b="1" dirty="0">
                <a:solidFill>
                  <a:srgbClr val="083A8C"/>
                </a:solidFill>
                <a:latin typeface="Calibri" panose="020F0502020204030204" pitchFamily="34" charset="0"/>
              </a:rPr>
              <a:t>MSC Group, </a:t>
            </a:r>
            <a:r>
              <a:rPr lang="en-US" sz="1000" dirty="0">
                <a:solidFill>
                  <a:srgbClr val="083A8C"/>
                </a:solidFill>
                <a:latin typeface="Calibri" panose="020F0502020204030204" pitchFamily="34" charset="0"/>
              </a:rPr>
              <a:t>started working on the project together with </a:t>
            </a:r>
            <a:r>
              <a:rPr lang="en-US" sz="1000" b="1" dirty="0">
                <a:solidFill>
                  <a:srgbClr val="083A8C"/>
                </a:solidFill>
                <a:latin typeface="Calibri" panose="020F0502020204030204" pitchFamily="34" charset="0"/>
              </a:rPr>
              <a:t>RINA</a:t>
            </a:r>
            <a:r>
              <a:rPr lang="en-US" sz="1000" dirty="0">
                <a:solidFill>
                  <a:srgbClr val="083A8C"/>
                </a:solidFill>
                <a:latin typeface="Calibri" panose="020F0502020204030204" pitchFamily="34" charset="0"/>
              </a:rPr>
              <a:t> since the arising of the emergency, at the beginning of March 2020. </a:t>
            </a:r>
          </a:p>
          <a:p>
            <a:pPr>
              <a:spcAft>
                <a:spcPts val="550"/>
              </a:spcAft>
              <a:buClr>
                <a:srgbClr val="0039B1"/>
              </a:buClr>
            </a:pPr>
            <a:r>
              <a:rPr lang="en-US" sz="1000" dirty="0">
                <a:solidFill>
                  <a:srgbClr val="083A8C"/>
                </a:solidFill>
                <a:latin typeface="Calibri" panose="020F0502020204030204" pitchFamily="34" charset="0"/>
              </a:rPr>
              <a:t>The project has been developed in close coordination with </a:t>
            </a:r>
            <a:r>
              <a:rPr lang="en-US" sz="1000" b="1" dirty="0">
                <a:solidFill>
                  <a:srgbClr val="083A8C"/>
                </a:solidFill>
                <a:latin typeface="Calibri" panose="020F0502020204030204" pitchFamily="34" charset="0"/>
              </a:rPr>
              <a:t>the Regional Health System </a:t>
            </a:r>
            <a:r>
              <a:rPr lang="en-US" sz="1000" dirty="0">
                <a:solidFill>
                  <a:srgbClr val="083A8C"/>
                </a:solidFill>
                <a:latin typeface="Calibri" panose="020F0502020204030204" pitchFamily="34" charset="0"/>
              </a:rPr>
              <a:t>and with the </a:t>
            </a:r>
            <a:r>
              <a:rPr lang="en-US" sz="1000" b="1" dirty="0">
                <a:solidFill>
                  <a:srgbClr val="083A8C"/>
                </a:solidFill>
                <a:latin typeface="Calibri" panose="020F0502020204030204" pitchFamily="34" charset="0"/>
              </a:rPr>
              <a:t>Civil Protection </a:t>
            </a:r>
            <a:r>
              <a:rPr lang="en-US" sz="1000" dirty="0">
                <a:solidFill>
                  <a:srgbClr val="083A8C"/>
                </a:solidFill>
                <a:latin typeface="Calibri" panose="020F0502020204030204" pitchFamily="34" charset="0"/>
              </a:rPr>
              <a:t>in a very short time.</a:t>
            </a:r>
          </a:p>
          <a:p>
            <a:pPr>
              <a:spcAft>
                <a:spcPts val="550"/>
              </a:spcAft>
              <a:buClr>
                <a:srgbClr val="0039B1"/>
              </a:buClr>
            </a:pPr>
            <a:r>
              <a:rPr lang="en-US" sz="1000" dirty="0">
                <a:solidFill>
                  <a:srgbClr val="083A8C"/>
                </a:solidFill>
                <a:latin typeface="Calibri" panose="020F0502020204030204" pitchFamily="34" charset="0"/>
              </a:rPr>
              <a:t>The aim of the Hospital Vessel was to assist hundreds of potential patients, thus increasing the hospital capacity of </a:t>
            </a:r>
            <a:r>
              <a:rPr lang="en-US" sz="1000" b="1" dirty="0">
                <a:solidFill>
                  <a:srgbClr val="083A8C"/>
                </a:solidFill>
                <a:latin typeface="Calibri" panose="020F0502020204030204" pitchFamily="34" charset="0"/>
              </a:rPr>
              <a:t>Liguria</a:t>
            </a:r>
            <a:r>
              <a:rPr lang="en-US" sz="1000" dirty="0">
                <a:solidFill>
                  <a:srgbClr val="083A8C"/>
                </a:solidFill>
                <a:latin typeface="Calibri" panose="020F0502020204030204" pitchFamily="34" charset="0"/>
              </a:rPr>
              <a:t> and, where necessary also of other areas of the country.</a:t>
            </a:r>
            <a:endParaRPr lang="it-IT" sz="1000" dirty="0">
              <a:solidFill>
                <a:srgbClr val="083A8C"/>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550"/>
              </a:spcAft>
              <a:buClr>
                <a:srgbClr val="0039B1"/>
              </a:buClr>
            </a:pPr>
            <a:endParaRPr lang="en-US" sz="917" dirty="0">
              <a:latin typeface="Arial" pitchFamily="34" charset="0"/>
              <a:cs typeface="Arial" pitchFamily="34" charset="0"/>
            </a:endParaRPr>
          </a:p>
        </p:txBody>
      </p:sp>
      <p:cxnSp>
        <p:nvCxnSpPr>
          <p:cNvPr id="22" name="Straight Connector 21"/>
          <p:cNvCxnSpPr/>
          <p:nvPr/>
        </p:nvCxnSpPr>
        <p:spPr>
          <a:xfrm>
            <a:off x="442585" y="4025557"/>
            <a:ext cx="0" cy="131992"/>
          </a:xfrm>
          <a:prstGeom prst="line">
            <a:avLst/>
          </a:prstGeom>
          <a:ln w="28575">
            <a:solidFill>
              <a:srgbClr val="0039B1"/>
            </a:solidFill>
            <a:tailEnd type="none"/>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81017" y="4160390"/>
            <a:ext cx="1228345" cy="230832"/>
          </a:xfrm>
          <a:prstGeom prst="rect">
            <a:avLst/>
          </a:prstGeom>
          <a:noFill/>
        </p:spPr>
        <p:txBody>
          <a:bodyPr wrap="square" rtlCol="0">
            <a:spAutoFit/>
          </a:bodyPr>
          <a:lstStyle/>
          <a:p>
            <a:r>
              <a:rPr lang="it-IT" sz="900" dirty="0">
                <a:solidFill>
                  <a:srgbClr val="0039B1"/>
                </a:solidFill>
                <a:latin typeface="Arial" pitchFamily="34" charset="0"/>
                <a:cs typeface="Arial" pitchFamily="34" charset="0"/>
              </a:rPr>
              <a:t>MARCH 2020</a:t>
            </a:r>
            <a:endParaRPr lang="en-US" sz="900" dirty="0">
              <a:solidFill>
                <a:srgbClr val="0039B1"/>
              </a:solidFill>
              <a:latin typeface="Arial" pitchFamily="34" charset="0"/>
              <a:cs typeface="Arial" pitchFamily="34" charset="0"/>
            </a:endParaRPr>
          </a:p>
        </p:txBody>
      </p:sp>
      <p:cxnSp>
        <p:nvCxnSpPr>
          <p:cNvPr id="27" name="Straight Connector 26"/>
          <p:cNvCxnSpPr/>
          <p:nvPr/>
        </p:nvCxnSpPr>
        <p:spPr>
          <a:xfrm flipV="1">
            <a:off x="2156997" y="4239712"/>
            <a:ext cx="0" cy="264014"/>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150991" y="4025557"/>
            <a:ext cx="0" cy="131992"/>
          </a:xfrm>
          <a:prstGeom prst="line">
            <a:avLst/>
          </a:prstGeom>
          <a:ln w="28575">
            <a:solidFill>
              <a:srgbClr val="0039B1"/>
            </a:solidFill>
            <a:tailEnd type="none"/>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784834" y="4025557"/>
            <a:ext cx="0" cy="131992"/>
          </a:xfrm>
          <a:prstGeom prst="line">
            <a:avLst/>
          </a:prstGeom>
          <a:ln w="28575">
            <a:solidFill>
              <a:srgbClr val="0039B1"/>
            </a:solidFill>
            <a:tailEnd type="none"/>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429908" y="4160390"/>
            <a:ext cx="726038" cy="230832"/>
          </a:xfrm>
          <a:prstGeom prst="rect">
            <a:avLst/>
          </a:prstGeom>
          <a:noFill/>
        </p:spPr>
        <p:txBody>
          <a:bodyPr wrap="square" rtlCol="0">
            <a:spAutoFit/>
          </a:bodyPr>
          <a:lstStyle/>
          <a:p>
            <a:r>
              <a:rPr lang="it-IT" sz="900" dirty="0">
                <a:solidFill>
                  <a:srgbClr val="0039B1"/>
                </a:solidFill>
                <a:latin typeface="Arial" pitchFamily="34" charset="0"/>
                <a:cs typeface="Arial" pitchFamily="34" charset="0"/>
              </a:rPr>
              <a:t>MAY 2020</a:t>
            </a:r>
            <a:endParaRPr lang="en-US" sz="900" dirty="0">
              <a:solidFill>
                <a:srgbClr val="0039B1"/>
              </a:solidFill>
              <a:latin typeface="Arial" pitchFamily="34" charset="0"/>
              <a:cs typeface="Arial" pitchFamily="34" charset="0"/>
            </a:endParaRPr>
          </a:p>
        </p:txBody>
      </p:sp>
      <p:cxnSp>
        <p:nvCxnSpPr>
          <p:cNvPr id="53" name="Straight Connector 52"/>
          <p:cNvCxnSpPr/>
          <p:nvPr/>
        </p:nvCxnSpPr>
        <p:spPr>
          <a:xfrm>
            <a:off x="7043941" y="3630081"/>
            <a:ext cx="0" cy="263984"/>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3694970" y="4566100"/>
            <a:ext cx="3173914" cy="2464842"/>
          </a:xfrm>
          <a:prstGeom prst="rect">
            <a:avLst/>
          </a:prstGeom>
          <a:noFill/>
        </p:spPr>
        <p:txBody>
          <a:bodyPr wrap="square" rtlCol="0">
            <a:spAutoFit/>
          </a:bodyPr>
          <a:lstStyle/>
          <a:p>
            <a:pPr algn="r">
              <a:spcAft>
                <a:spcPts val="550"/>
              </a:spcAft>
              <a:buClr>
                <a:srgbClr val="0039B1"/>
              </a:buClr>
              <a:tabLst>
                <a:tab pos="78577" algn="l"/>
              </a:tabLst>
            </a:pPr>
            <a:r>
              <a:rPr lang="en-US" sz="1000" dirty="0">
                <a:solidFill>
                  <a:srgbClr val="083A8C"/>
                </a:solidFill>
                <a:latin typeface="Calibri" panose="020F0502020204030204" pitchFamily="34" charset="0"/>
              </a:rPr>
              <a:t>GNV has obtained the </a:t>
            </a:r>
            <a:r>
              <a:rPr lang="en-US" sz="1000" b="1" dirty="0">
                <a:solidFill>
                  <a:srgbClr val="083A8C"/>
                </a:solidFill>
                <a:latin typeface="Calibri" panose="020F0502020204030204" pitchFamily="34" charset="0"/>
              </a:rPr>
              <a:t>RINA Biosafety Trust Certification</a:t>
            </a:r>
            <a:r>
              <a:rPr lang="en-US" sz="1000" dirty="0">
                <a:solidFill>
                  <a:srgbClr val="083A8C"/>
                </a:solidFill>
                <a:latin typeface="Calibri" panose="020F0502020204030204" pitchFamily="34" charset="0"/>
              </a:rPr>
              <a:t>. </a:t>
            </a:r>
          </a:p>
          <a:p>
            <a:pPr algn="r">
              <a:spcAft>
                <a:spcPts val="550"/>
              </a:spcAft>
              <a:buClr>
                <a:srgbClr val="0039B1"/>
              </a:buClr>
              <a:tabLst>
                <a:tab pos="78577" algn="l"/>
              </a:tabLst>
            </a:pPr>
            <a:r>
              <a:rPr lang="en-US" sz="1000" dirty="0">
                <a:solidFill>
                  <a:srgbClr val="083A8C"/>
                </a:solidFill>
                <a:latin typeface="Calibri" panose="020F0502020204030204" pitchFamily="34" charset="0"/>
              </a:rPr>
              <a:t>This innovative certification scheme was implemented by RINA, which verifies with rigorous periodic audits the application of the management systems, aimed at preventing the onset of bacterial and viral infections, but also aimed at containing their spread should a case be found during the travel experience, in order to guarantee the safety for passengers, employees and crew.</a:t>
            </a:r>
          </a:p>
          <a:p>
            <a:pPr algn="r">
              <a:spcAft>
                <a:spcPts val="550"/>
              </a:spcAft>
              <a:buClr>
                <a:srgbClr val="0039B1"/>
              </a:buClr>
              <a:tabLst>
                <a:tab pos="78577" algn="l"/>
              </a:tabLst>
            </a:pPr>
            <a:r>
              <a:rPr lang="en-US" sz="1000" dirty="0">
                <a:solidFill>
                  <a:srgbClr val="083A8C"/>
                </a:solidFill>
                <a:latin typeface="Calibri" panose="020F0502020204030204" pitchFamily="34" charset="0"/>
              </a:rPr>
              <a:t>The </a:t>
            </a:r>
            <a:r>
              <a:rPr lang="en-US" sz="1000" b="1" dirty="0">
                <a:solidFill>
                  <a:srgbClr val="083A8C"/>
                </a:solidFill>
                <a:latin typeface="Calibri" panose="020F0502020204030204" pitchFamily="34" charset="0"/>
              </a:rPr>
              <a:t>Customer Safety Charter </a:t>
            </a:r>
            <a:r>
              <a:rPr lang="en-US" sz="1000" dirty="0">
                <a:solidFill>
                  <a:srgbClr val="083A8C"/>
                </a:solidFill>
                <a:latin typeface="Calibri" panose="020F0502020204030204" pitchFamily="34" charset="0"/>
              </a:rPr>
              <a:t>and the </a:t>
            </a:r>
            <a:r>
              <a:rPr lang="en-US" sz="1000" b="1" dirty="0">
                <a:solidFill>
                  <a:srgbClr val="083A8C"/>
                </a:solidFill>
                <a:latin typeface="Calibri" panose="020F0502020204030204" pitchFamily="34" charset="0"/>
              </a:rPr>
              <a:t>Biosafety Trust Certification </a:t>
            </a:r>
            <a:r>
              <a:rPr lang="en-US" sz="1000" dirty="0">
                <a:solidFill>
                  <a:srgbClr val="083A8C"/>
                </a:solidFill>
                <a:latin typeface="Calibri" panose="020F0502020204030204" pitchFamily="34" charset="0"/>
              </a:rPr>
              <a:t>therefore are a coordinated system for the prevention and management of contagion risks, in line with the OHSAS 18001 safety management standard and the HACCP hygiene management protocol.</a:t>
            </a:r>
          </a:p>
          <a:p>
            <a:pPr algn="r">
              <a:spcAft>
                <a:spcPts val="550"/>
              </a:spcAft>
              <a:buClr>
                <a:srgbClr val="0039B1"/>
              </a:buClr>
              <a:tabLst>
                <a:tab pos="78577" algn="l"/>
              </a:tabLst>
            </a:pPr>
            <a:endParaRPr lang="en-US" sz="917" dirty="0">
              <a:solidFill>
                <a:srgbClr val="083A8C"/>
              </a:solidFill>
              <a:latin typeface="Arial" pitchFamily="34" charset="0"/>
              <a:cs typeface="Arial" pitchFamily="34" charset="0"/>
            </a:endParaRPr>
          </a:p>
        </p:txBody>
      </p:sp>
      <p:cxnSp>
        <p:nvCxnSpPr>
          <p:cNvPr id="55" name="Straight Connector 54"/>
          <p:cNvCxnSpPr/>
          <p:nvPr/>
        </p:nvCxnSpPr>
        <p:spPr>
          <a:xfrm flipV="1">
            <a:off x="5276914" y="4388625"/>
            <a:ext cx="0" cy="158645"/>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6156789" y="2030336"/>
            <a:ext cx="2762571" cy="1439433"/>
          </a:xfrm>
          <a:prstGeom prst="rect">
            <a:avLst/>
          </a:prstGeom>
          <a:noFill/>
        </p:spPr>
        <p:txBody>
          <a:bodyPr wrap="square" rtlCol="0">
            <a:spAutoFit/>
          </a:bodyPr>
          <a:lstStyle/>
          <a:p>
            <a:pPr>
              <a:spcAft>
                <a:spcPts val="550"/>
              </a:spcAft>
              <a:buClr>
                <a:srgbClr val="0039B1"/>
              </a:buClr>
            </a:pPr>
            <a:r>
              <a:rPr lang="en-US" sz="917" dirty="0">
                <a:solidFill>
                  <a:srgbClr val="083A8C"/>
                </a:solidFill>
                <a:latin typeface="Arial" pitchFamily="34" charset="0"/>
                <a:cs typeface="Arial" pitchFamily="34" charset="0"/>
              </a:rPr>
              <a:t>GNV has implemented a common protocol, together with other international operators, with the aim of qualifying ferry transport as a </a:t>
            </a:r>
            <a:r>
              <a:rPr lang="en-US" sz="917" b="1" dirty="0">
                <a:solidFill>
                  <a:srgbClr val="083A8C"/>
                </a:solidFill>
                <a:latin typeface="Arial" pitchFamily="34" charset="0"/>
                <a:cs typeface="Arial" pitchFamily="34" charset="0"/>
              </a:rPr>
              <a:t>"safe corridor"</a:t>
            </a:r>
            <a:r>
              <a:rPr lang="en-US" sz="917" dirty="0">
                <a:solidFill>
                  <a:srgbClr val="083A8C"/>
                </a:solidFill>
                <a:latin typeface="Arial" pitchFamily="34" charset="0"/>
                <a:cs typeface="Arial" pitchFamily="34" charset="0"/>
              </a:rPr>
              <a:t>.</a:t>
            </a:r>
          </a:p>
          <a:p>
            <a:pPr>
              <a:spcAft>
                <a:spcPts val="550"/>
              </a:spcAft>
              <a:buClr>
                <a:srgbClr val="0039B1"/>
              </a:buClr>
            </a:pPr>
            <a:r>
              <a:rPr lang="en-US" sz="917" dirty="0">
                <a:solidFill>
                  <a:srgbClr val="083A8C"/>
                </a:solidFill>
                <a:latin typeface="Arial" pitchFamily="34" charset="0"/>
                <a:cs typeface="Arial" pitchFamily="34" charset="0"/>
              </a:rPr>
              <a:t>The “safe corridor” will be realized by reducing the probability of spreading the virus on board, through rigorous pre-screening tests, social distancing areas, cabins configured with independent external ventilation.</a:t>
            </a:r>
          </a:p>
        </p:txBody>
      </p:sp>
      <p:sp>
        <p:nvSpPr>
          <p:cNvPr id="44" name="TextBox 53"/>
          <p:cNvSpPr txBox="1"/>
          <p:nvPr/>
        </p:nvSpPr>
        <p:spPr>
          <a:xfrm>
            <a:off x="3158394" y="1936892"/>
            <a:ext cx="2293099" cy="1631216"/>
          </a:xfrm>
          <a:prstGeom prst="rect">
            <a:avLst/>
          </a:prstGeom>
          <a:noFill/>
        </p:spPr>
        <p:txBody>
          <a:bodyPr wrap="square" rtlCol="0">
            <a:spAutoFit/>
          </a:bodyPr>
          <a:lstStyle/>
          <a:p>
            <a:pPr>
              <a:spcAft>
                <a:spcPts val="550"/>
              </a:spcAft>
              <a:buClr>
                <a:srgbClr val="0039B1"/>
              </a:buClr>
            </a:pPr>
            <a:r>
              <a:rPr lang="en-US" sz="1000" dirty="0">
                <a:solidFill>
                  <a:srgbClr val="083A8C"/>
                </a:solidFill>
                <a:latin typeface="Calibri" panose="020F0502020204030204" pitchFamily="34" charset="0"/>
              </a:rPr>
              <a:t>GNV implemented its procedures for sanitation and social distancing on board, as well as in ticket offices and offices: in May, the Company adopted the </a:t>
            </a:r>
            <a:r>
              <a:rPr lang="en-US" sz="1000" b="1" dirty="0">
                <a:solidFill>
                  <a:srgbClr val="083A8C"/>
                </a:solidFill>
                <a:latin typeface="Calibri" panose="020F0502020204030204" pitchFamily="34" charset="0"/>
              </a:rPr>
              <a:t>Safety Services Charter</a:t>
            </a:r>
            <a:r>
              <a:rPr lang="en-US" sz="1000" dirty="0">
                <a:solidFill>
                  <a:srgbClr val="083A8C"/>
                </a:solidFill>
                <a:latin typeface="Calibri" panose="020F0502020204030204" pitchFamily="34" charset="0"/>
              </a:rPr>
              <a:t>, drawn up on the basis of the unique experience acquired with the project "hospital ship" held in Genoa to face the COVID-19 emergency, based on specific indications received by the health authorities </a:t>
            </a:r>
          </a:p>
        </p:txBody>
      </p:sp>
      <p:cxnSp>
        <p:nvCxnSpPr>
          <p:cNvPr id="72" name="Straight Connector 30"/>
          <p:cNvCxnSpPr/>
          <p:nvPr/>
        </p:nvCxnSpPr>
        <p:spPr>
          <a:xfrm>
            <a:off x="3778666" y="3630081"/>
            <a:ext cx="0" cy="263984"/>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sp>
        <p:nvSpPr>
          <p:cNvPr id="73" name="Pentagono 72"/>
          <p:cNvSpPr/>
          <p:nvPr/>
        </p:nvSpPr>
        <p:spPr>
          <a:xfrm>
            <a:off x="139381" y="981138"/>
            <a:ext cx="2112961" cy="540233"/>
          </a:xfrm>
          <a:prstGeom prst="homePlate">
            <a:avLst/>
          </a:prstGeom>
          <a:solidFill>
            <a:srgbClr val="F27D00"/>
          </a:solidFill>
          <a:ln>
            <a:solidFill>
              <a:srgbClr val="F27D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sz="1283" b="1" dirty="0">
                <a:solidFill>
                  <a:schemeClr val="bg1"/>
                </a:solidFill>
              </a:rPr>
              <a:t>17 vessels</a:t>
            </a:r>
          </a:p>
        </p:txBody>
      </p:sp>
      <p:sp>
        <p:nvSpPr>
          <p:cNvPr id="74" name="Gallone 73"/>
          <p:cNvSpPr/>
          <p:nvPr/>
        </p:nvSpPr>
        <p:spPr>
          <a:xfrm>
            <a:off x="2103903" y="981138"/>
            <a:ext cx="3042341" cy="540233"/>
          </a:xfrm>
          <a:prstGeom prst="chevron">
            <a:avLst/>
          </a:prstGeom>
          <a:solidFill>
            <a:srgbClr val="F27D00"/>
          </a:solidFill>
          <a:ln>
            <a:solidFill>
              <a:srgbClr val="F27D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fr-FR" sz="1283" b="1" dirty="0">
                <a:solidFill>
                  <a:schemeClr val="bg1"/>
                </a:solidFill>
              </a:rPr>
              <a:t>11 international </a:t>
            </a:r>
            <a:r>
              <a:rPr lang="fr-FR" sz="1283" b="1" dirty="0" err="1">
                <a:solidFill>
                  <a:schemeClr val="bg1"/>
                </a:solidFill>
              </a:rPr>
              <a:t>connection</a:t>
            </a:r>
            <a:endParaRPr lang="fr-FR" sz="1283" b="1" dirty="0">
              <a:solidFill>
                <a:schemeClr val="bg1"/>
              </a:solidFill>
            </a:endParaRPr>
          </a:p>
          <a:p>
            <a:r>
              <a:rPr lang="fr-FR" sz="1283" b="1" dirty="0">
                <a:solidFill>
                  <a:schemeClr val="bg1"/>
                </a:solidFill>
              </a:rPr>
              <a:t>8 </a:t>
            </a:r>
            <a:r>
              <a:rPr lang="fr-FR" sz="1283" b="1" dirty="0" err="1">
                <a:solidFill>
                  <a:schemeClr val="bg1"/>
                </a:solidFill>
              </a:rPr>
              <a:t>domestic</a:t>
            </a:r>
            <a:r>
              <a:rPr lang="fr-FR" sz="1283" b="1" dirty="0">
                <a:solidFill>
                  <a:schemeClr val="bg1"/>
                </a:solidFill>
              </a:rPr>
              <a:t> </a:t>
            </a:r>
            <a:r>
              <a:rPr lang="fr-FR" sz="1283" b="1" dirty="0" err="1">
                <a:solidFill>
                  <a:schemeClr val="bg1"/>
                </a:solidFill>
              </a:rPr>
              <a:t>connection</a:t>
            </a:r>
            <a:endParaRPr lang="en-US" sz="1283" b="1" dirty="0">
              <a:solidFill>
                <a:schemeClr val="bg1"/>
              </a:solidFill>
            </a:endParaRPr>
          </a:p>
        </p:txBody>
      </p:sp>
      <p:sp>
        <p:nvSpPr>
          <p:cNvPr id="75" name="Gallone 74"/>
          <p:cNvSpPr/>
          <p:nvPr/>
        </p:nvSpPr>
        <p:spPr>
          <a:xfrm>
            <a:off x="5002240" y="981138"/>
            <a:ext cx="2168171" cy="540233"/>
          </a:xfrm>
          <a:prstGeom prst="chevron">
            <a:avLst/>
          </a:prstGeom>
          <a:solidFill>
            <a:srgbClr val="F27D00"/>
          </a:solidFill>
          <a:ln>
            <a:solidFill>
              <a:srgbClr val="F27D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fr-FR" sz="1283" b="1" dirty="0">
                <a:solidFill>
                  <a:schemeClr val="bg1"/>
                </a:solidFill>
              </a:rPr>
              <a:t>6 countries</a:t>
            </a:r>
            <a:endParaRPr lang="en-US" sz="1283" b="1" dirty="0">
              <a:solidFill>
                <a:schemeClr val="bg1"/>
              </a:solidFill>
            </a:endParaRPr>
          </a:p>
        </p:txBody>
      </p:sp>
      <p:sp>
        <p:nvSpPr>
          <p:cNvPr id="48" name="TextBox 47"/>
          <p:cNvSpPr txBox="1"/>
          <p:nvPr/>
        </p:nvSpPr>
        <p:spPr>
          <a:xfrm>
            <a:off x="4910798" y="4160390"/>
            <a:ext cx="837828" cy="230832"/>
          </a:xfrm>
          <a:prstGeom prst="rect">
            <a:avLst/>
          </a:prstGeom>
          <a:noFill/>
        </p:spPr>
        <p:txBody>
          <a:bodyPr wrap="square" rtlCol="0">
            <a:spAutoFit/>
          </a:bodyPr>
          <a:lstStyle/>
          <a:p>
            <a:r>
              <a:rPr lang="it-IT" sz="900" dirty="0">
                <a:solidFill>
                  <a:srgbClr val="0039B1"/>
                </a:solidFill>
                <a:latin typeface="Arial" pitchFamily="34" charset="0"/>
                <a:cs typeface="Arial" pitchFamily="34" charset="0"/>
              </a:rPr>
              <a:t>JUNE 2020</a:t>
            </a:r>
            <a:endParaRPr lang="en-US" sz="900" dirty="0">
              <a:solidFill>
                <a:srgbClr val="0039B1"/>
              </a:solidFill>
              <a:latin typeface="Arial" pitchFamily="34" charset="0"/>
              <a:cs typeface="Arial" pitchFamily="34" charset="0"/>
            </a:endParaRPr>
          </a:p>
        </p:txBody>
      </p:sp>
      <p:cxnSp>
        <p:nvCxnSpPr>
          <p:cNvPr id="52" name="Straight Connector 51"/>
          <p:cNvCxnSpPr/>
          <p:nvPr/>
        </p:nvCxnSpPr>
        <p:spPr>
          <a:xfrm>
            <a:off x="5268164" y="4025557"/>
            <a:ext cx="0" cy="131992"/>
          </a:xfrm>
          <a:prstGeom prst="line">
            <a:avLst/>
          </a:prstGeom>
          <a:ln w="28575">
            <a:solidFill>
              <a:srgbClr val="0039B1"/>
            </a:solidFill>
            <a:tailEnd type="none"/>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6718261" y="4193048"/>
            <a:ext cx="1107191" cy="230832"/>
          </a:xfrm>
          <a:prstGeom prst="rect">
            <a:avLst/>
          </a:prstGeom>
          <a:noFill/>
        </p:spPr>
        <p:txBody>
          <a:bodyPr wrap="square" rtlCol="0">
            <a:spAutoFit/>
          </a:bodyPr>
          <a:lstStyle/>
          <a:p>
            <a:r>
              <a:rPr lang="it-IT" sz="900" dirty="0">
                <a:solidFill>
                  <a:srgbClr val="0039B1"/>
                </a:solidFill>
                <a:latin typeface="Arial" pitchFamily="34" charset="0"/>
                <a:cs typeface="Arial" pitchFamily="34" charset="0"/>
              </a:rPr>
              <a:t>JANUARY 2021</a:t>
            </a:r>
            <a:endParaRPr lang="en-US" sz="900" dirty="0">
              <a:solidFill>
                <a:srgbClr val="0039B1"/>
              </a:solidFill>
              <a:latin typeface="Arial" pitchFamily="34" charset="0"/>
              <a:cs typeface="Arial" pitchFamily="34" charset="0"/>
            </a:endParaRPr>
          </a:p>
        </p:txBody>
      </p:sp>
      <p:cxnSp>
        <p:nvCxnSpPr>
          <p:cNvPr id="58" name="Straight Connector 57"/>
          <p:cNvCxnSpPr/>
          <p:nvPr/>
        </p:nvCxnSpPr>
        <p:spPr>
          <a:xfrm flipV="1">
            <a:off x="8464033" y="4302086"/>
            <a:ext cx="0" cy="264014"/>
          </a:xfrm>
          <a:prstGeom prst="line">
            <a:avLst/>
          </a:prstGeom>
          <a:ln w="15875">
            <a:solidFill>
              <a:srgbClr val="0039B1"/>
            </a:solidFill>
            <a:tailEnd type="ova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7043941" y="4027576"/>
            <a:ext cx="0" cy="131992"/>
          </a:xfrm>
          <a:prstGeom prst="line">
            <a:avLst/>
          </a:prstGeom>
          <a:ln w="28575">
            <a:solidFill>
              <a:srgbClr val="0039B1"/>
            </a:solidFill>
            <a:tailEnd type="none"/>
          </a:ln>
        </p:spPr>
        <p:style>
          <a:lnRef idx="2">
            <a:schemeClr val="accent1"/>
          </a:lnRef>
          <a:fillRef idx="0">
            <a:schemeClr val="accent1"/>
          </a:fillRef>
          <a:effectRef idx="1">
            <a:schemeClr val="accent1"/>
          </a:effectRef>
          <a:fontRef idx="minor">
            <a:schemeClr val="tx1"/>
          </a:fontRef>
        </p:style>
      </p:cxnSp>
      <p:pic>
        <p:nvPicPr>
          <p:cNvPr id="65" name="Immagine 5" descr="GNV_logo_POS2-14.png">
            <a:extLst>
              <a:ext uri="{FF2B5EF4-FFF2-40B4-BE49-F238E27FC236}">
                <a16:creationId xmlns:a16="http://schemas.microsoft.com/office/drawing/2014/main" id="{BC1077B2-5053-4EB7-9BD7-C871167CFC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2385"/>
          <a:stretch/>
        </p:blipFill>
        <p:spPr>
          <a:xfrm>
            <a:off x="577158" y="385311"/>
            <a:ext cx="1210815" cy="449824"/>
          </a:xfrm>
          <a:prstGeom prst="rect">
            <a:avLst/>
          </a:prstGeom>
        </p:spPr>
      </p:pic>
      <p:cxnSp>
        <p:nvCxnSpPr>
          <p:cNvPr id="66" name="Straight Connector 58">
            <a:extLst>
              <a:ext uri="{FF2B5EF4-FFF2-40B4-BE49-F238E27FC236}">
                <a16:creationId xmlns:a16="http://schemas.microsoft.com/office/drawing/2014/main" id="{FC07201C-AF9C-4381-9912-D2648618BF92}"/>
              </a:ext>
            </a:extLst>
          </p:cNvPr>
          <p:cNvCxnSpPr/>
          <p:nvPr/>
        </p:nvCxnSpPr>
        <p:spPr>
          <a:xfrm>
            <a:off x="8464033" y="4021967"/>
            <a:ext cx="0" cy="144838"/>
          </a:xfrm>
          <a:prstGeom prst="line">
            <a:avLst/>
          </a:prstGeom>
          <a:ln w="15875">
            <a:solidFill>
              <a:srgbClr val="0039B1"/>
            </a:solidFill>
            <a:tailEnd type="none"/>
          </a:ln>
        </p:spPr>
        <p:style>
          <a:lnRef idx="2">
            <a:schemeClr val="accent1"/>
          </a:lnRef>
          <a:fillRef idx="0">
            <a:schemeClr val="accent1"/>
          </a:fillRef>
          <a:effectRef idx="1">
            <a:schemeClr val="accent1"/>
          </a:effectRef>
          <a:fontRef idx="minor">
            <a:schemeClr val="tx1"/>
          </a:fontRef>
        </p:style>
      </p:cxnSp>
      <p:sp>
        <p:nvSpPr>
          <p:cNvPr id="61" name="Gallone 74">
            <a:extLst>
              <a:ext uri="{FF2B5EF4-FFF2-40B4-BE49-F238E27FC236}">
                <a16:creationId xmlns:a16="http://schemas.microsoft.com/office/drawing/2014/main" id="{F5F5CEC2-6F91-40DE-9613-2341A6D84D37}"/>
              </a:ext>
            </a:extLst>
          </p:cNvPr>
          <p:cNvSpPr/>
          <p:nvPr/>
        </p:nvSpPr>
        <p:spPr>
          <a:xfrm>
            <a:off x="7021143" y="979819"/>
            <a:ext cx="2038638" cy="540233"/>
          </a:xfrm>
          <a:prstGeom prst="chevron">
            <a:avLst/>
          </a:prstGeom>
          <a:solidFill>
            <a:srgbClr val="F27D00"/>
          </a:solidFill>
          <a:ln>
            <a:solidFill>
              <a:srgbClr val="F27D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US" sz="1283" b="1" dirty="0">
                <a:solidFill>
                  <a:schemeClr val="bg1"/>
                </a:solidFill>
              </a:rPr>
              <a:t>14 ports</a:t>
            </a:r>
          </a:p>
        </p:txBody>
      </p:sp>
      <p:sp>
        <p:nvSpPr>
          <p:cNvPr id="4" name="CasellaDiTesto 3">
            <a:extLst>
              <a:ext uri="{FF2B5EF4-FFF2-40B4-BE49-F238E27FC236}">
                <a16:creationId xmlns:a16="http://schemas.microsoft.com/office/drawing/2014/main" id="{45137A03-27A8-4D55-85C9-B27CCC87836A}"/>
              </a:ext>
            </a:extLst>
          </p:cNvPr>
          <p:cNvSpPr txBox="1"/>
          <p:nvPr/>
        </p:nvSpPr>
        <p:spPr>
          <a:xfrm>
            <a:off x="247871" y="4503726"/>
            <a:ext cx="2846878" cy="2092881"/>
          </a:xfrm>
          <a:prstGeom prst="rect">
            <a:avLst/>
          </a:prstGeom>
          <a:noFill/>
        </p:spPr>
        <p:txBody>
          <a:bodyPr wrap="square" rtlCol="0">
            <a:spAutoFit/>
          </a:bodyPr>
          <a:lstStyle/>
          <a:p>
            <a:pPr algn="r"/>
            <a:r>
              <a:rPr lang="en-US" sz="1000" dirty="0">
                <a:solidFill>
                  <a:srgbClr val="083A8C"/>
                </a:solidFill>
                <a:latin typeface="Calibri" panose="020F0502020204030204" pitchFamily="34" charset="0"/>
              </a:rPr>
              <a:t>The </a:t>
            </a:r>
            <a:r>
              <a:rPr lang="en-US" sz="1000" b="1" dirty="0">
                <a:solidFill>
                  <a:srgbClr val="083A8C"/>
                </a:solidFill>
                <a:latin typeface="Calibri" panose="020F0502020204030204" pitchFamily="34" charset="0"/>
              </a:rPr>
              <a:t>Hospital Ship </a:t>
            </a:r>
            <a:r>
              <a:rPr lang="en-US" sz="1000" dirty="0">
                <a:solidFill>
                  <a:srgbClr val="083A8C"/>
                </a:solidFill>
                <a:latin typeface="Calibri" panose="020F0502020204030204" pitchFamily="34" charset="0"/>
              </a:rPr>
              <a:t>is a project developed by the ferry company </a:t>
            </a:r>
            <a:r>
              <a:rPr lang="en-US" sz="1000" b="1" dirty="0">
                <a:solidFill>
                  <a:srgbClr val="083A8C"/>
                </a:solidFill>
                <a:latin typeface="Calibri" panose="020F0502020204030204" pitchFamily="34" charset="0"/>
              </a:rPr>
              <a:t>GNV</a:t>
            </a:r>
            <a:r>
              <a:rPr lang="en-US" sz="1000" dirty="0">
                <a:solidFill>
                  <a:srgbClr val="083A8C"/>
                </a:solidFill>
                <a:latin typeface="Calibri" panose="020F0502020204030204" pitchFamily="34" charset="0"/>
              </a:rPr>
              <a:t> for the Ligurian regional health system, which involved the transformation of M/n Splendid into a fully equipped structure suitable to provide assistance to COVID-19 patients during the process of hospital discharge, for whom it was necessary to spend a period in a controlled structure before returning to their </a:t>
            </a:r>
            <a:r>
              <a:rPr lang="en-US" sz="1000" dirty="0" err="1">
                <a:solidFill>
                  <a:srgbClr val="083A8C"/>
                </a:solidFill>
                <a:latin typeface="Calibri" panose="020F0502020204030204" pitchFamily="34" charset="0"/>
              </a:rPr>
              <a:t>homes&amp;families</a:t>
            </a:r>
            <a:r>
              <a:rPr lang="en-US" sz="1000" dirty="0">
                <a:solidFill>
                  <a:srgbClr val="083A8C"/>
                </a:solidFill>
                <a:latin typeface="Calibri" panose="020F0502020204030204" pitchFamily="34" charset="0"/>
              </a:rPr>
              <a:t>.</a:t>
            </a:r>
          </a:p>
          <a:p>
            <a:pPr algn="r"/>
            <a:endParaRPr lang="en-US" sz="1000" dirty="0">
              <a:solidFill>
                <a:srgbClr val="083A8C"/>
              </a:solidFill>
              <a:latin typeface="Calibri" panose="020F0502020204030204" pitchFamily="34" charset="0"/>
            </a:endParaRPr>
          </a:p>
          <a:p>
            <a:pPr algn="r"/>
            <a:r>
              <a:rPr lang="en-US" sz="1000" dirty="0">
                <a:solidFill>
                  <a:srgbClr val="083A8C"/>
                </a:solidFill>
                <a:latin typeface="Calibri" panose="020F0502020204030204" pitchFamily="34" charset="0"/>
              </a:rPr>
              <a:t>In particular, the ship allows the isolation of the individual cabins, all configured with totally </a:t>
            </a:r>
            <a:r>
              <a:rPr lang="en-US" sz="1000" b="1" dirty="0">
                <a:solidFill>
                  <a:srgbClr val="083A8C"/>
                </a:solidFill>
                <a:latin typeface="Calibri" panose="020F0502020204030204" pitchFamily="34" charset="0"/>
              </a:rPr>
              <a:t>independent external ventilation</a:t>
            </a:r>
            <a:r>
              <a:rPr lang="en-US" sz="1000" dirty="0">
                <a:solidFill>
                  <a:srgbClr val="083A8C"/>
                </a:solidFill>
                <a:latin typeface="Calibri" panose="020F0502020204030204" pitchFamily="34" charset="0"/>
              </a:rPr>
              <a:t>. </a:t>
            </a:r>
            <a:endParaRPr lang="it-IT" dirty="0">
              <a:solidFill>
                <a:srgbClr val="083A8C"/>
              </a:solidFill>
            </a:endParaRPr>
          </a:p>
        </p:txBody>
      </p:sp>
      <p:sp>
        <p:nvSpPr>
          <p:cNvPr id="5" name="CasellaDiTesto 4">
            <a:extLst>
              <a:ext uri="{FF2B5EF4-FFF2-40B4-BE49-F238E27FC236}">
                <a16:creationId xmlns:a16="http://schemas.microsoft.com/office/drawing/2014/main" id="{0FA2E052-DF66-46AB-9D49-8AE1EFF83332}"/>
              </a:ext>
            </a:extLst>
          </p:cNvPr>
          <p:cNvSpPr txBox="1"/>
          <p:nvPr/>
        </p:nvSpPr>
        <p:spPr>
          <a:xfrm>
            <a:off x="7538074" y="4688417"/>
            <a:ext cx="1381286" cy="1644746"/>
          </a:xfrm>
          <a:prstGeom prst="rect">
            <a:avLst/>
          </a:prstGeom>
          <a:noFill/>
        </p:spPr>
        <p:txBody>
          <a:bodyPr wrap="square" rtlCol="0">
            <a:spAutoFit/>
          </a:bodyPr>
          <a:lstStyle/>
          <a:p>
            <a:pPr algn="r"/>
            <a:r>
              <a:rPr lang="en-US" sz="917" dirty="0">
                <a:solidFill>
                  <a:srgbClr val="083A8C"/>
                </a:solidFill>
                <a:latin typeface="Arial" pitchFamily="34" charset="0"/>
                <a:cs typeface="Arial" pitchFamily="34" charset="0"/>
              </a:rPr>
              <a:t>The ferry is the </a:t>
            </a:r>
            <a:r>
              <a:rPr lang="en-US" sz="917" b="1" dirty="0">
                <a:solidFill>
                  <a:srgbClr val="083A8C"/>
                </a:solidFill>
                <a:latin typeface="Arial" pitchFamily="34" charset="0"/>
                <a:cs typeface="Arial" pitchFamily="34" charset="0"/>
              </a:rPr>
              <a:t>safest travel solution</a:t>
            </a:r>
            <a:r>
              <a:rPr lang="en-US" sz="917" dirty="0">
                <a:solidFill>
                  <a:srgbClr val="083A8C"/>
                </a:solidFill>
                <a:latin typeface="Arial" pitchFamily="34" charset="0"/>
                <a:cs typeface="Arial" pitchFamily="34" charset="0"/>
              </a:rPr>
              <a:t>: it combines the need  to ensure public health and mobility.</a:t>
            </a:r>
          </a:p>
          <a:p>
            <a:pPr algn="r"/>
            <a:r>
              <a:rPr lang="en-US" sz="917" dirty="0">
                <a:solidFill>
                  <a:srgbClr val="083A8C"/>
                </a:solidFill>
                <a:latin typeface="Arial" pitchFamily="34" charset="0"/>
                <a:cs typeface="Arial" pitchFamily="34" charset="0"/>
              </a:rPr>
              <a:t>It is impossible to guarantee social distancing on other means of transport due to obvious lack of space.</a:t>
            </a:r>
            <a:endParaRPr lang="it-IT" sz="917" dirty="0">
              <a:solidFill>
                <a:srgbClr val="083A8C"/>
              </a:solidFill>
              <a:latin typeface="Arial" pitchFamily="34" charset="0"/>
              <a:cs typeface="Arial" pitchFamily="34" charset="0"/>
            </a:endParaRPr>
          </a:p>
        </p:txBody>
      </p:sp>
      <p:sp>
        <p:nvSpPr>
          <p:cNvPr id="6" name="Rettangolo con angoli arrotondati 5">
            <a:extLst>
              <a:ext uri="{FF2B5EF4-FFF2-40B4-BE49-F238E27FC236}">
                <a16:creationId xmlns:a16="http://schemas.microsoft.com/office/drawing/2014/main" id="{078FACE3-5582-4A2F-B5CB-8B14AA682422}"/>
              </a:ext>
            </a:extLst>
          </p:cNvPr>
          <p:cNvSpPr/>
          <p:nvPr/>
        </p:nvSpPr>
        <p:spPr>
          <a:xfrm>
            <a:off x="1783610" y="1863802"/>
            <a:ext cx="5750099" cy="393713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4BB4A80D-5ECF-4649-B82B-D568DC134F05}"/>
              </a:ext>
            </a:extLst>
          </p:cNvPr>
          <p:cNvSpPr txBox="1"/>
          <p:nvPr/>
        </p:nvSpPr>
        <p:spPr>
          <a:xfrm>
            <a:off x="2210431" y="2234716"/>
            <a:ext cx="4744671" cy="3139321"/>
          </a:xfrm>
          <a:prstGeom prst="rect">
            <a:avLst/>
          </a:prstGeom>
          <a:noFill/>
        </p:spPr>
        <p:txBody>
          <a:bodyPr wrap="square" rtlCol="0">
            <a:spAutoFit/>
          </a:bodyPr>
          <a:lstStyle/>
          <a:p>
            <a:pPr marL="285750" indent="-285750">
              <a:buFont typeface="Arial" panose="020B0604020202020204" pitchFamily="34" charset="0"/>
              <a:buChar char="•"/>
            </a:pPr>
            <a:r>
              <a:rPr lang="it-IT" b="1" dirty="0" err="1">
                <a:solidFill>
                  <a:schemeClr val="bg1"/>
                </a:solidFill>
                <a:latin typeface="Calibri" panose="020F0502020204030204" pitchFamily="34" charset="0"/>
              </a:rPr>
              <a:t>Safety</a:t>
            </a:r>
            <a:r>
              <a:rPr lang="it-IT" b="1" dirty="0">
                <a:solidFill>
                  <a:schemeClr val="bg1"/>
                </a:solidFill>
                <a:latin typeface="Calibri" panose="020F0502020204030204" pitchFamily="34" charset="0"/>
              </a:rPr>
              <a:t>: </a:t>
            </a:r>
            <a:r>
              <a:rPr lang="en-US" b="1" dirty="0">
                <a:solidFill>
                  <a:srgbClr val="083A8C"/>
                </a:solidFill>
                <a:latin typeface="Calibri" panose="020F0502020204030204" pitchFamily="34" charset="0"/>
              </a:rPr>
              <a:t>Customer Safety Charter and the Biosafety Trust Certification</a:t>
            </a:r>
            <a:endParaRPr lang="it-IT" b="1" dirty="0">
              <a:solidFill>
                <a:srgbClr val="083A8C"/>
              </a:solidFill>
              <a:latin typeface="Calibri" panose="020F0502020204030204" pitchFamily="34" charset="0"/>
            </a:endParaRPr>
          </a:p>
          <a:p>
            <a:pPr marL="285750" indent="-285750">
              <a:buFont typeface="Arial" panose="020B0604020202020204" pitchFamily="34" charset="0"/>
              <a:buChar char="•"/>
            </a:pPr>
            <a:endParaRPr lang="it-IT" b="1" dirty="0">
              <a:solidFill>
                <a:srgbClr val="083A8C"/>
              </a:solidFill>
              <a:latin typeface="Calibri" panose="020F0502020204030204" pitchFamily="34" charset="0"/>
            </a:endParaRPr>
          </a:p>
          <a:p>
            <a:pPr marL="285750" indent="-285750">
              <a:buFont typeface="Arial" panose="020B0604020202020204" pitchFamily="34" charset="0"/>
              <a:buChar char="•"/>
            </a:pPr>
            <a:r>
              <a:rPr lang="en-US" b="1" dirty="0">
                <a:solidFill>
                  <a:schemeClr val="bg1"/>
                </a:solidFill>
                <a:latin typeface="Calibri" panose="020F0502020204030204" pitchFamily="34" charset="0"/>
              </a:rPr>
              <a:t>Investments: </a:t>
            </a:r>
            <a:r>
              <a:rPr lang="en-US" b="1" dirty="0">
                <a:solidFill>
                  <a:srgbClr val="083A8C"/>
                </a:solidFill>
                <a:latin typeface="Calibri" panose="020F0502020204030204" pitchFamily="34" charset="0"/>
              </a:rPr>
              <a:t>continued growth in terms of new lines (Civitavecchia – Olbia) and vessel (GNV </a:t>
            </a:r>
            <a:r>
              <a:rPr lang="en-US" b="1" dirty="0" err="1">
                <a:solidFill>
                  <a:srgbClr val="083A8C"/>
                </a:solidFill>
                <a:latin typeface="Calibri" panose="020F0502020204030204" pitchFamily="34" charset="0"/>
              </a:rPr>
              <a:t>Sealand</a:t>
            </a:r>
            <a:r>
              <a:rPr lang="en-US" b="1" dirty="0">
                <a:solidFill>
                  <a:srgbClr val="083A8C"/>
                </a:solidFill>
                <a:latin typeface="Calibri" panose="020F0502020204030204" pitchFamily="34" charset="0"/>
              </a:rPr>
              <a:t>)</a:t>
            </a:r>
          </a:p>
          <a:p>
            <a:pPr marL="285750" indent="-285750">
              <a:buFont typeface="Arial" panose="020B0604020202020204" pitchFamily="34" charset="0"/>
              <a:buChar char="•"/>
            </a:pPr>
            <a:endParaRPr lang="it-IT" b="1" dirty="0">
              <a:solidFill>
                <a:srgbClr val="083A8C"/>
              </a:solidFill>
              <a:latin typeface="Calibri" panose="020F0502020204030204" pitchFamily="34" charset="0"/>
            </a:endParaRPr>
          </a:p>
          <a:p>
            <a:pPr marL="285750" indent="-285750">
              <a:buFont typeface="Arial" panose="020B0604020202020204" pitchFamily="34" charset="0"/>
              <a:buChar char="•"/>
            </a:pPr>
            <a:r>
              <a:rPr lang="en-US" b="1" dirty="0">
                <a:solidFill>
                  <a:schemeClr val="bg1"/>
                </a:solidFill>
                <a:latin typeface="Calibri" panose="020F0502020204030204" pitchFamily="34" charset="0"/>
              </a:rPr>
              <a:t>Communication:</a:t>
            </a:r>
            <a:r>
              <a:rPr lang="en-US" b="1" dirty="0">
                <a:solidFill>
                  <a:srgbClr val="083A8C"/>
                </a:solidFill>
                <a:latin typeface="Calibri" panose="020F0502020204030204" pitchFamily="34" charset="0"/>
              </a:rPr>
              <a:t> cohesion of the Industry sector to communicate same key safety factors as on-board spaces, access control, etc.</a:t>
            </a:r>
            <a:endParaRPr lang="it-IT" b="1" dirty="0">
              <a:solidFill>
                <a:srgbClr val="083A8C"/>
              </a:solidFill>
              <a:latin typeface="Calibri" panose="020F0502020204030204" pitchFamily="34" charset="0"/>
            </a:endParaRPr>
          </a:p>
        </p:txBody>
      </p:sp>
    </p:spTree>
    <p:extLst>
      <p:ext uri="{BB962C8B-B14F-4D97-AF65-F5344CB8AC3E}">
        <p14:creationId xmlns:p14="http://schemas.microsoft.com/office/powerpoint/2010/main" val="48209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694</TotalTime>
  <Words>524</Words>
  <Application>Microsoft Office PowerPoint</Application>
  <PresentationFormat>Presentazione su schermo (4:3)</PresentationFormat>
  <Paragraphs>28</Paragraphs>
  <Slides>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vt:i4>
      </vt:variant>
    </vt:vector>
  </HeadingPairs>
  <TitlesOfParts>
    <vt:vector size="5" baseType="lpstr">
      <vt:lpstr>Arial</vt:lpstr>
      <vt:lpstr>Calibri</vt:lpstr>
      <vt:lpstr>Times New Roman</vt:lpstr>
      <vt:lpstr>Tema di Office</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Irene Parmeggiani</dc:creator>
  <cp:keywords>GNV</cp:keywords>
  <cp:lastModifiedBy>Irene Parmeggiani</cp:lastModifiedBy>
  <cp:revision>47</cp:revision>
  <dcterms:created xsi:type="dcterms:W3CDTF">2016-12-05T10:37:31Z</dcterms:created>
  <dcterms:modified xsi:type="dcterms:W3CDTF">2021-02-19T13:51:26Z</dcterms:modified>
  <cp:category>PR COMMUNICATION</cp:category>
</cp:coreProperties>
</file>